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Nuni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Nunito-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Nunito-italic.fntdata"/><Relationship Id="rId14" Type="http://schemas.openxmlformats.org/officeDocument/2006/relationships/slide" Target="slides/slide9.xml"/><Relationship Id="rId36" Type="http://schemas.openxmlformats.org/officeDocument/2006/relationships/font" Target="fonts/Nuni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Nuni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a7aece4878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a7aece4878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a7aece4878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a7aece4878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a7aece4878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a7aece4878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a7aece4878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a7aece4878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a7aece4878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a7aece4878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a7aece4878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a7aece4878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a7aece4878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a7aece4878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a7aece4878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a7aece4878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a7aece4878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a7aece4878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a7aece4878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a7aece4878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a7aece4878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a7aece4878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a8b0b2792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a8b0b2792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a8b0b2792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a8b0b2792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a8b0b2792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a8b0b2792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a8b0b2792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a8b0b2792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ab1ce282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ab1ce282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ab1ce2828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ab1ce2828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ab1ce2828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ab1ce2828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ab1ce2828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ab1ce2828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ab1ce2828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ab1ce2828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ab1ce2828d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ab1ce2828d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a7aece4878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a7aece4878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a7aece4878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a7aece4878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a8b0b279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a8b0b279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a8b0b2792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a8b0b2792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a7aece4878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a7aece4878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a7aece4878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a7aece4878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a7aece4878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a7aece4878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5034050" y="3791725"/>
            <a:ext cx="3615000" cy="82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1600">
                <a:latin typeface="Times New Roman"/>
                <a:ea typeface="Times New Roman"/>
                <a:cs typeface="Times New Roman"/>
                <a:sym typeface="Times New Roman"/>
              </a:rPr>
              <a:t>INFO6105 - Data Science Engineering Methods and Tools </a:t>
            </a:r>
            <a:endParaRPr sz="1600"/>
          </a:p>
        </p:txBody>
      </p:sp>
      <p:sp>
        <p:nvSpPr>
          <p:cNvPr id="129" name="Google Shape;129;p13"/>
          <p:cNvSpPr txBox="1"/>
          <p:nvPr>
            <p:ph idx="1" type="subTitle"/>
          </p:nvPr>
        </p:nvSpPr>
        <p:spPr>
          <a:xfrm>
            <a:off x="2051600" y="2049158"/>
            <a:ext cx="5361300" cy="522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2000">
                <a:solidFill>
                  <a:schemeClr val="dk2"/>
                </a:solidFill>
                <a:latin typeface="Times New Roman"/>
                <a:ea typeface="Times New Roman"/>
                <a:cs typeface="Times New Roman"/>
                <a:sym typeface="Times New Roman"/>
              </a:rPr>
              <a:t>Team 23 </a:t>
            </a:r>
            <a:endParaRPr sz="2000">
              <a:solidFill>
                <a:schemeClr val="dk2"/>
              </a:solidFill>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lang="en" sz="2000">
                <a:solidFill>
                  <a:schemeClr val="dk2"/>
                </a:solidFill>
                <a:latin typeface="Times New Roman"/>
                <a:ea typeface="Times New Roman"/>
                <a:cs typeface="Times New Roman"/>
                <a:sym typeface="Times New Roman"/>
              </a:rPr>
              <a:t> Ankit Lall, Harshit Mittal</a:t>
            </a:r>
            <a:endParaRPr sz="2000">
              <a:solidFill>
                <a:schemeClr val="dk2"/>
              </a:solidFill>
              <a:latin typeface="Times New Roman"/>
              <a:ea typeface="Times New Roman"/>
              <a:cs typeface="Times New Roman"/>
              <a:sym typeface="Times New Roman"/>
            </a:endParaRPr>
          </a:p>
          <a:p>
            <a:pPr indent="0" lvl="0" marL="0" rtl="0" algn="ctr">
              <a:spcBef>
                <a:spcPts val="0"/>
              </a:spcBef>
              <a:spcAft>
                <a:spcPts val="0"/>
              </a:spcAft>
              <a:buNone/>
            </a:pPr>
            <a:r>
              <a:t/>
            </a:r>
            <a:endParaRPr sz="2000">
              <a:solidFill>
                <a:schemeClr val="dk2"/>
              </a:solidFill>
            </a:endParaRPr>
          </a:p>
        </p:txBody>
      </p:sp>
      <p:sp>
        <p:nvSpPr>
          <p:cNvPr id="130" name="Google Shape;130;p13"/>
          <p:cNvSpPr txBox="1"/>
          <p:nvPr>
            <p:ph type="ctrTitle"/>
          </p:nvPr>
        </p:nvSpPr>
        <p:spPr>
          <a:xfrm>
            <a:off x="1654650" y="801575"/>
            <a:ext cx="6425700" cy="8220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b="1" lang="en" sz="2900">
                <a:latin typeface="Times New Roman"/>
                <a:ea typeface="Times New Roman"/>
                <a:cs typeface="Times New Roman"/>
                <a:sym typeface="Times New Roman"/>
              </a:rPr>
              <a:t>Instacart Customer Order Analysis</a:t>
            </a:r>
            <a:endParaRPr b="1" sz="2900">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Clr>
                <a:schemeClr val="dk1"/>
              </a:buClr>
              <a:buSzPts val="1100"/>
              <a:buFont typeface="Arial"/>
              <a:buNone/>
            </a:pPr>
            <a:r>
              <a:rPr b="1" lang="en" sz="2000">
                <a:latin typeface="Times New Roman"/>
                <a:ea typeface="Times New Roman"/>
                <a:cs typeface="Times New Roman"/>
                <a:sym typeface="Times New Roman"/>
              </a:rPr>
              <a:t>Data cleaning and Pre-processing (Contd.)</a:t>
            </a:r>
            <a:endParaRPr sz="2000"/>
          </a:p>
        </p:txBody>
      </p:sp>
      <p:sp>
        <p:nvSpPr>
          <p:cNvPr id="187" name="Google Shape;187;p22"/>
          <p:cNvSpPr txBox="1"/>
          <p:nvPr>
            <p:ph idx="1" type="body"/>
          </p:nvPr>
        </p:nvSpPr>
        <p:spPr>
          <a:xfrm>
            <a:off x="819150" y="1605075"/>
            <a:ext cx="7505700" cy="2833500"/>
          </a:xfrm>
          <a:prstGeom prst="rect">
            <a:avLst/>
          </a:prstGeom>
        </p:spPr>
        <p:txBody>
          <a:bodyPr anchorCtr="0" anchor="t" bIns="91425" lIns="91425" spcFirstLastPara="1" rIns="91425" wrap="square" tIns="91425">
            <a:normAutofit lnSpcReduction="20000"/>
          </a:bodyPr>
          <a:lstStyle/>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We need to perform some data analysis to gather valuable insights from this data. So, we shall merge different files and select useful fields as per the requirement.</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We shall merge ‘order_products_prior’ and ‘order_products_train’ dataset, to get a cumulative dataset comprising of all ‘train’ and ‘prior’ order-product details.</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We shall now merge ‘orders’ and ‘order_products_merged’ dataset to club all the above order information with the complete order details.</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We will also merge the above dataset with ‘products’, ‘aisles’, ‘departments’, and ‘orders’ datasets to get an all-encompassed dataset which contains all the order, product details for all orders (except test orders).</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We shall merge ‘products’, ‘departments’, and ‘aisles’ dataset to get a comprehensive view of all details regarding products. We can now view the product names, respective departments which they belong to, respective aisles which they belong to, etc.</a:t>
            </a:r>
            <a:endParaRPr sz="1200">
              <a:latin typeface="Times New Roman"/>
              <a:ea typeface="Times New Roman"/>
              <a:cs typeface="Times New Roman"/>
              <a:sym typeface="Times New Roman"/>
            </a:endParaRPr>
          </a:p>
          <a:p>
            <a:pPr indent="0" lvl="0" marL="914400" rtl="0" algn="l">
              <a:spcBef>
                <a:spcPts val="1200"/>
              </a:spcBef>
              <a:spcAft>
                <a:spcPts val="0"/>
              </a:spcAft>
              <a:buNone/>
            </a:pPr>
            <a:r>
              <a:t/>
            </a:r>
            <a:endParaRPr sz="900">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900"/>
              </a:spcAft>
              <a:buClr>
                <a:schemeClr val="dk1"/>
              </a:buClr>
              <a:buSzPts val="1100"/>
              <a:buFont typeface="Arial"/>
              <a:buNone/>
            </a:pPr>
            <a:r>
              <a:rPr b="1" lang="en" sz="2000">
                <a:latin typeface="Times New Roman"/>
                <a:ea typeface="Times New Roman"/>
                <a:cs typeface="Times New Roman"/>
                <a:sym typeface="Times New Roman"/>
              </a:rPr>
              <a:t>Exploratory Data Analysis</a:t>
            </a:r>
            <a:endParaRPr sz="2000"/>
          </a:p>
        </p:txBody>
      </p:sp>
      <p:sp>
        <p:nvSpPr>
          <p:cNvPr id="193" name="Google Shape;193;p23"/>
          <p:cNvSpPr txBox="1"/>
          <p:nvPr>
            <p:ph idx="1" type="body"/>
          </p:nvPr>
        </p:nvSpPr>
        <p:spPr>
          <a:xfrm>
            <a:off x="819150" y="1264600"/>
            <a:ext cx="7505700" cy="3174300"/>
          </a:xfrm>
          <a:prstGeom prst="rect">
            <a:avLst/>
          </a:prstGeom>
        </p:spPr>
        <p:txBody>
          <a:bodyPr anchorCtr="0" anchor="t" bIns="91425" lIns="91425" spcFirstLastPara="1" rIns="91425" wrap="square" tIns="91425">
            <a:normAutofit lnSpcReduction="10000"/>
          </a:bodyPr>
          <a:lstStyle/>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This is an important first step in our analysis as it helps us uncover some powerful insights from the data and answer some interesting questions and can help us perform better feature engineering.</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Our analysis helped us answer the following questions.</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How many percent of purchases are first purchase and how many are reorders.</a:t>
            </a:r>
            <a:endParaRPr b="1" sz="1200">
              <a:latin typeface="Times New Roman"/>
              <a:ea typeface="Times New Roman"/>
              <a:cs typeface="Times New Roman"/>
              <a:sym typeface="Times New Roman"/>
            </a:endParaRPr>
          </a:p>
          <a:p>
            <a:pPr indent="-304800" lvl="2" marL="13716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From the pie chart it is evident that more than half  i.e around 60% of the orders in the dataset are reorders.</a:t>
            </a:r>
            <a:endParaRPr sz="1200">
              <a:latin typeface="Times New Roman"/>
              <a:ea typeface="Times New Roman"/>
              <a:cs typeface="Times New Roman"/>
              <a:sym typeface="Times New Roman"/>
            </a:endParaRPr>
          </a:p>
          <a:p>
            <a:pPr indent="0" lvl="0" marL="0" rtl="0" algn="l">
              <a:spcBef>
                <a:spcPts val="2100"/>
              </a:spcBef>
              <a:spcAft>
                <a:spcPts val="0"/>
              </a:spcAft>
              <a:buNone/>
            </a:pPr>
            <a:r>
              <a:t/>
            </a:r>
            <a:endParaRPr sz="1100">
              <a:latin typeface="Times New Roman"/>
              <a:ea typeface="Times New Roman"/>
              <a:cs typeface="Times New Roman"/>
              <a:sym typeface="Times New Roman"/>
            </a:endParaRPr>
          </a:p>
          <a:p>
            <a:pPr indent="-304800" lvl="2" marL="1371600" rtl="0" algn="l">
              <a:spcBef>
                <a:spcPts val="2100"/>
              </a:spcBef>
              <a:spcAft>
                <a:spcPts val="0"/>
              </a:spcAft>
              <a:buSzPts val="1200"/>
              <a:buFont typeface="Times New Roman"/>
              <a:buChar char="■"/>
            </a:pPr>
            <a:r>
              <a:rPr lang="en" sz="1200">
                <a:latin typeface="Times New Roman"/>
                <a:ea typeface="Times New Roman"/>
                <a:cs typeface="Times New Roman"/>
                <a:sym typeface="Times New Roman"/>
              </a:rPr>
              <a:t>Only around 41% of the orders were first orders.</a:t>
            </a:r>
            <a:endParaRPr sz="1200">
              <a:latin typeface="Times New Roman"/>
              <a:ea typeface="Times New Roman"/>
              <a:cs typeface="Times New Roman"/>
              <a:sym typeface="Times New Roman"/>
            </a:endParaRPr>
          </a:p>
          <a:p>
            <a:pPr indent="0" lvl="0" marL="1371600" rtl="0" algn="l">
              <a:spcBef>
                <a:spcPts val="2100"/>
              </a:spcBef>
              <a:spcAft>
                <a:spcPts val="0"/>
              </a:spcAft>
              <a:buNone/>
            </a:pPr>
            <a:r>
              <a:t/>
            </a:r>
            <a:endParaRPr sz="1100">
              <a:latin typeface="Times New Roman"/>
              <a:ea typeface="Times New Roman"/>
              <a:cs typeface="Times New Roman"/>
              <a:sym typeface="Times New Roman"/>
            </a:endParaRPr>
          </a:p>
          <a:p>
            <a:pPr indent="-298450" lvl="1" marL="914400" rtl="0" algn="l">
              <a:spcBef>
                <a:spcPts val="2100"/>
              </a:spcBef>
              <a:spcAft>
                <a:spcPts val="0"/>
              </a:spcAft>
              <a:buSzPts val="1100"/>
              <a:buFont typeface="Times New Roman"/>
              <a:buChar char="○"/>
            </a:pPr>
            <a:r>
              <a:t/>
            </a:r>
            <a:endParaRPr b="1" sz="1100">
              <a:latin typeface="Times New Roman"/>
              <a:ea typeface="Times New Roman"/>
              <a:cs typeface="Times New Roman"/>
              <a:sym typeface="Times New Roman"/>
            </a:endParaRPr>
          </a:p>
        </p:txBody>
      </p:sp>
      <p:pic>
        <p:nvPicPr>
          <p:cNvPr id="194" name="Google Shape;194;p23"/>
          <p:cNvPicPr preferRelativeResize="0"/>
          <p:nvPr/>
        </p:nvPicPr>
        <p:blipFill>
          <a:blip r:embed="rId3">
            <a:alphaModFix/>
          </a:blip>
          <a:stretch>
            <a:fillRect/>
          </a:stretch>
        </p:blipFill>
        <p:spPr>
          <a:xfrm>
            <a:off x="2373038" y="2618713"/>
            <a:ext cx="3224825" cy="466050"/>
          </a:xfrm>
          <a:prstGeom prst="rect">
            <a:avLst/>
          </a:prstGeom>
          <a:noFill/>
          <a:ln>
            <a:noFill/>
          </a:ln>
        </p:spPr>
      </p:pic>
      <p:pic>
        <p:nvPicPr>
          <p:cNvPr id="195" name="Google Shape;195;p23"/>
          <p:cNvPicPr preferRelativeResize="0"/>
          <p:nvPr/>
        </p:nvPicPr>
        <p:blipFill>
          <a:blip r:embed="rId4">
            <a:alphaModFix/>
          </a:blip>
          <a:stretch>
            <a:fillRect/>
          </a:stretch>
        </p:blipFill>
        <p:spPr>
          <a:xfrm>
            <a:off x="2373050" y="3610150"/>
            <a:ext cx="3224825" cy="401764"/>
          </a:xfrm>
          <a:prstGeom prst="rect">
            <a:avLst/>
          </a:prstGeom>
          <a:noFill/>
          <a:ln>
            <a:noFill/>
          </a:ln>
        </p:spPr>
      </p:pic>
      <p:pic>
        <p:nvPicPr>
          <p:cNvPr id="196" name="Google Shape;196;p23"/>
          <p:cNvPicPr preferRelativeResize="0"/>
          <p:nvPr/>
        </p:nvPicPr>
        <p:blipFill>
          <a:blip r:embed="rId5">
            <a:alphaModFix/>
          </a:blip>
          <a:stretch>
            <a:fillRect/>
          </a:stretch>
        </p:blipFill>
        <p:spPr>
          <a:xfrm>
            <a:off x="5833675" y="2444200"/>
            <a:ext cx="2797975" cy="210326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900"/>
              </a:spcAft>
              <a:buClr>
                <a:schemeClr val="dk1"/>
              </a:buClr>
              <a:buSzPts val="1100"/>
              <a:buFont typeface="Arial"/>
              <a:buNone/>
            </a:pPr>
            <a:r>
              <a:rPr b="1" lang="en" sz="2000">
                <a:latin typeface="Times New Roman"/>
                <a:ea typeface="Times New Roman"/>
                <a:cs typeface="Times New Roman"/>
                <a:sym typeface="Times New Roman"/>
              </a:rPr>
              <a:t>Exploratory Data Analysis (Contd.)</a:t>
            </a:r>
            <a:endParaRPr sz="2000"/>
          </a:p>
        </p:txBody>
      </p:sp>
      <p:sp>
        <p:nvSpPr>
          <p:cNvPr id="202" name="Google Shape;202;p24"/>
          <p:cNvSpPr txBox="1"/>
          <p:nvPr>
            <p:ph idx="1" type="body"/>
          </p:nvPr>
        </p:nvSpPr>
        <p:spPr>
          <a:xfrm>
            <a:off x="819150" y="1459150"/>
            <a:ext cx="7505700" cy="2979600"/>
          </a:xfrm>
          <a:prstGeom prst="rect">
            <a:avLst/>
          </a:prstGeom>
        </p:spPr>
        <p:txBody>
          <a:bodyPr anchorCtr="0" anchor="t" bIns="91425" lIns="91425" spcFirstLastPara="1" rIns="91425" wrap="square" tIns="91425">
            <a:normAutofit/>
          </a:bodyPr>
          <a:lstStyle/>
          <a:p>
            <a:pPr indent="-304800" lvl="0" marL="457200" rtl="0" algn="l">
              <a:spcBef>
                <a:spcPts val="1200"/>
              </a:spcBef>
              <a:spcAft>
                <a:spcPts val="0"/>
              </a:spcAft>
              <a:buSzPts val="1200"/>
              <a:buFont typeface="Times New Roman"/>
              <a:buChar char="●"/>
            </a:pPr>
            <a:r>
              <a:rPr b="1" lang="en" sz="1200">
                <a:latin typeface="Times New Roman"/>
                <a:ea typeface="Times New Roman"/>
                <a:cs typeface="Times New Roman"/>
                <a:sym typeface="Times New Roman"/>
              </a:rPr>
              <a:t>Number of orders placed by each user.</a:t>
            </a:r>
            <a:endParaRPr b="1"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Each user in the dataset have at least 4 orders and at most a 100. </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From the histogram it can be inferred that most users have placed order in the range 4-60. </a:t>
            </a:r>
            <a:endParaRPr b="1" sz="1200">
              <a:latin typeface="Times New Roman"/>
              <a:ea typeface="Times New Roman"/>
              <a:cs typeface="Times New Roman"/>
              <a:sym typeface="Times New Roman"/>
            </a:endParaRPr>
          </a:p>
        </p:txBody>
      </p:sp>
      <p:pic>
        <p:nvPicPr>
          <p:cNvPr id="203" name="Google Shape;203;p24"/>
          <p:cNvPicPr preferRelativeResize="0"/>
          <p:nvPr/>
        </p:nvPicPr>
        <p:blipFill>
          <a:blip r:embed="rId3">
            <a:alphaModFix/>
          </a:blip>
          <a:stretch>
            <a:fillRect/>
          </a:stretch>
        </p:blipFill>
        <p:spPr>
          <a:xfrm>
            <a:off x="1444238" y="2571750"/>
            <a:ext cx="952575" cy="1739000"/>
          </a:xfrm>
          <a:prstGeom prst="rect">
            <a:avLst/>
          </a:prstGeom>
          <a:noFill/>
          <a:ln>
            <a:noFill/>
          </a:ln>
        </p:spPr>
      </p:pic>
      <p:pic>
        <p:nvPicPr>
          <p:cNvPr id="204" name="Google Shape;204;p24"/>
          <p:cNvPicPr preferRelativeResize="0"/>
          <p:nvPr/>
        </p:nvPicPr>
        <p:blipFill>
          <a:blip r:embed="rId4">
            <a:alphaModFix/>
          </a:blip>
          <a:stretch>
            <a:fillRect/>
          </a:stretch>
        </p:blipFill>
        <p:spPr>
          <a:xfrm>
            <a:off x="3429000" y="2698300"/>
            <a:ext cx="5064325" cy="1485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900"/>
              </a:spcAft>
              <a:buClr>
                <a:schemeClr val="dk1"/>
              </a:buClr>
              <a:buSzPts val="1100"/>
              <a:buFont typeface="Arial"/>
              <a:buNone/>
            </a:pPr>
            <a:r>
              <a:rPr b="1" lang="en" sz="2000">
                <a:latin typeface="Times New Roman"/>
                <a:ea typeface="Times New Roman"/>
                <a:cs typeface="Times New Roman"/>
                <a:sym typeface="Times New Roman"/>
              </a:rPr>
              <a:t>Exploratory Data Analysis (Contd.)</a:t>
            </a:r>
            <a:endParaRPr sz="2000"/>
          </a:p>
        </p:txBody>
      </p:sp>
      <p:sp>
        <p:nvSpPr>
          <p:cNvPr id="210" name="Google Shape;210;p25"/>
          <p:cNvSpPr txBox="1"/>
          <p:nvPr>
            <p:ph idx="1" type="body"/>
          </p:nvPr>
        </p:nvSpPr>
        <p:spPr>
          <a:xfrm>
            <a:off x="819150" y="1337550"/>
            <a:ext cx="7505700" cy="3101100"/>
          </a:xfrm>
          <a:prstGeom prst="rect">
            <a:avLst/>
          </a:prstGeom>
        </p:spPr>
        <p:txBody>
          <a:bodyPr anchorCtr="0" anchor="t" bIns="91425" lIns="91425" spcFirstLastPara="1" rIns="91425" wrap="square" tIns="91425">
            <a:normAutofit/>
          </a:bodyPr>
          <a:lstStyle/>
          <a:p>
            <a:pPr indent="-304800" lvl="0" marL="457200" rtl="0" algn="l">
              <a:spcBef>
                <a:spcPts val="1200"/>
              </a:spcBef>
              <a:spcAft>
                <a:spcPts val="0"/>
              </a:spcAft>
              <a:buSzPts val="1200"/>
              <a:buFont typeface="Times New Roman"/>
              <a:buChar char="●"/>
            </a:pPr>
            <a:r>
              <a:rPr b="1" lang="en" sz="1200">
                <a:latin typeface="Times New Roman"/>
                <a:ea typeface="Times New Roman"/>
                <a:cs typeface="Times New Roman"/>
                <a:sym typeface="Times New Roman"/>
              </a:rPr>
              <a:t>How many Orders with no reordered products</a:t>
            </a:r>
            <a:endParaRPr b="1" sz="1200">
              <a:latin typeface="Times New Roman"/>
              <a:ea typeface="Times New Roman"/>
              <a:cs typeface="Times New Roman"/>
              <a:sym typeface="Times New Roman"/>
            </a:endParaRPr>
          </a:p>
          <a:p>
            <a:pPr indent="0" lvl="0" marL="0" rtl="0" algn="l">
              <a:spcBef>
                <a:spcPts val="2100"/>
              </a:spcBef>
              <a:spcAft>
                <a:spcPts val="0"/>
              </a:spcAft>
              <a:buNone/>
            </a:pPr>
            <a:r>
              <a:t/>
            </a:r>
            <a:endParaRPr b="1" sz="1200">
              <a:latin typeface="Times New Roman"/>
              <a:ea typeface="Times New Roman"/>
              <a:cs typeface="Times New Roman"/>
              <a:sym typeface="Times New Roman"/>
            </a:endParaRPr>
          </a:p>
          <a:p>
            <a:pPr indent="0" lvl="0" marL="914400" rtl="0" algn="l">
              <a:spcBef>
                <a:spcPts val="2100"/>
              </a:spcBef>
              <a:spcAft>
                <a:spcPts val="0"/>
              </a:spcAft>
              <a:buNone/>
            </a:pPr>
            <a:r>
              <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Around 88% of orders have reordered items.</a:t>
            </a:r>
            <a:endParaRPr sz="1200">
              <a:latin typeface="Times New Roman"/>
              <a:ea typeface="Times New Roman"/>
              <a:cs typeface="Times New Roman"/>
              <a:sym typeface="Times New Roman"/>
            </a:endParaRPr>
          </a:p>
          <a:p>
            <a:pPr indent="0" lvl="0" marL="0" rtl="0" algn="l">
              <a:spcBef>
                <a:spcPts val="1200"/>
              </a:spcBef>
              <a:spcAft>
                <a:spcPts val="0"/>
              </a:spcAft>
              <a:buNone/>
            </a:pPr>
            <a:r>
              <a:rPr b="1" lang="en" sz="1200">
                <a:latin typeface="Times New Roman"/>
                <a:ea typeface="Times New Roman"/>
                <a:cs typeface="Times New Roman"/>
                <a:sym typeface="Times New Roman"/>
              </a:rPr>
              <a:t>.</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914400" rtl="0" algn="l">
              <a:spcBef>
                <a:spcPts val="2100"/>
              </a:spcBef>
              <a:spcAft>
                <a:spcPts val="0"/>
              </a:spcAft>
              <a:buNone/>
            </a:pPr>
            <a:r>
              <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Around 12% of orders have no reordered items.</a:t>
            </a:r>
            <a:endParaRPr sz="1200">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211" name="Google Shape;211;p25"/>
          <p:cNvPicPr preferRelativeResize="0"/>
          <p:nvPr/>
        </p:nvPicPr>
        <p:blipFill>
          <a:blip r:embed="rId3">
            <a:alphaModFix/>
          </a:blip>
          <a:stretch>
            <a:fillRect/>
          </a:stretch>
        </p:blipFill>
        <p:spPr>
          <a:xfrm>
            <a:off x="1427575" y="1800188"/>
            <a:ext cx="3347242" cy="423700"/>
          </a:xfrm>
          <a:prstGeom prst="rect">
            <a:avLst/>
          </a:prstGeom>
          <a:noFill/>
          <a:ln>
            <a:noFill/>
          </a:ln>
        </p:spPr>
      </p:pic>
      <p:pic>
        <p:nvPicPr>
          <p:cNvPr id="212" name="Google Shape;212;p25"/>
          <p:cNvPicPr preferRelativeResize="0"/>
          <p:nvPr/>
        </p:nvPicPr>
        <p:blipFill>
          <a:blip r:embed="rId4">
            <a:alphaModFix/>
          </a:blip>
          <a:stretch>
            <a:fillRect/>
          </a:stretch>
        </p:blipFill>
        <p:spPr>
          <a:xfrm>
            <a:off x="1311775" y="3028607"/>
            <a:ext cx="3578850" cy="423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900"/>
              </a:spcAft>
              <a:buClr>
                <a:schemeClr val="dk1"/>
              </a:buClr>
              <a:buSzPts val="1100"/>
              <a:buFont typeface="Arial"/>
              <a:buNone/>
            </a:pPr>
            <a:r>
              <a:rPr b="1" lang="en" sz="2000">
                <a:latin typeface="Times New Roman"/>
                <a:ea typeface="Times New Roman"/>
                <a:cs typeface="Times New Roman"/>
                <a:sym typeface="Times New Roman"/>
              </a:rPr>
              <a:t>Exploratory Data Analysis (Contd.)</a:t>
            </a:r>
            <a:endParaRPr sz="2000"/>
          </a:p>
        </p:txBody>
      </p:sp>
      <p:sp>
        <p:nvSpPr>
          <p:cNvPr id="218" name="Google Shape;218;p26"/>
          <p:cNvSpPr txBox="1"/>
          <p:nvPr>
            <p:ph idx="1" type="body"/>
          </p:nvPr>
        </p:nvSpPr>
        <p:spPr>
          <a:xfrm>
            <a:off x="819150" y="1386200"/>
            <a:ext cx="7505700" cy="30525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Which are the most frequently ordered / reordered products. </a:t>
            </a:r>
            <a:endParaRPr b="1"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A total of 49685 products were ordered.</a:t>
            </a:r>
            <a:endParaRPr b="1"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The most popular products (Top 5) are also organic in nature.</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Bananas are the most ordered and reordered product and most of the products which were ordered are organic products.</a:t>
            </a:r>
            <a:endParaRPr b="1" sz="1200">
              <a:latin typeface="Times New Roman"/>
              <a:ea typeface="Times New Roman"/>
              <a:cs typeface="Times New Roman"/>
              <a:sym typeface="Times New Roman"/>
            </a:endParaRPr>
          </a:p>
          <a:p>
            <a:pPr indent="0" lvl="0" marL="457200" rtl="0" algn="l">
              <a:spcBef>
                <a:spcPts val="0"/>
              </a:spcBef>
              <a:spcAft>
                <a:spcPts val="0"/>
              </a:spcAft>
              <a:buNone/>
            </a:pPr>
            <a:r>
              <a:t/>
            </a:r>
            <a:endParaRPr b="1" sz="1200">
              <a:latin typeface="Times New Roman"/>
              <a:ea typeface="Times New Roman"/>
              <a:cs typeface="Times New Roman"/>
              <a:sym typeface="Times New Roman"/>
            </a:endParaRPr>
          </a:p>
        </p:txBody>
      </p:sp>
      <p:pic>
        <p:nvPicPr>
          <p:cNvPr id="219" name="Google Shape;219;p26"/>
          <p:cNvPicPr preferRelativeResize="0"/>
          <p:nvPr/>
        </p:nvPicPr>
        <p:blipFill>
          <a:blip r:embed="rId3">
            <a:alphaModFix/>
          </a:blip>
          <a:stretch>
            <a:fillRect/>
          </a:stretch>
        </p:blipFill>
        <p:spPr>
          <a:xfrm>
            <a:off x="4572000" y="2571750"/>
            <a:ext cx="3701825" cy="2218191"/>
          </a:xfrm>
          <a:prstGeom prst="rect">
            <a:avLst/>
          </a:prstGeom>
          <a:noFill/>
          <a:ln>
            <a:noFill/>
          </a:ln>
        </p:spPr>
      </p:pic>
      <p:pic>
        <p:nvPicPr>
          <p:cNvPr id="220" name="Google Shape;220;p26"/>
          <p:cNvPicPr preferRelativeResize="0"/>
          <p:nvPr/>
        </p:nvPicPr>
        <p:blipFill>
          <a:blip r:embed="rId4">
            <a:alphaModFix/>
          </a:blip>
          <a:stretch>
            <a:fillRect/>
          </a:stretch>
        </p:blipFill>
        <p:spPr>
          <a:xfrm>
            <a:off x="534075" y="2586238"/>
            <a:ext cx="3701837" cy="2189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txBox="1"/>
          <p:nvPr>
            <p:ph type="title"/>
          </p:nvPr>
        </p:nvSpPr>
        <p:spPr>
          <a:xfrm>
            <a:off x="311700" y="34470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900"/>
              </a:spcAft>
              <a:buClr>
                <a:schemeClr val="dk1"/>
              </a:buClr>
              <a:buSzPts val="1100"/>
              <a:buFont typeface="Arial"/>
              <a:buNone/>
            </a:pPr>
            <a:r>
              <a:rPr b="1" lang="en" sz="2000">
                <a:latin typeface="Times New Roman"/>
                <a:ea typeface="Times New Roman"/>
                <a:cs typeface="Times New Roman"/>
                <a:sym typeface="Times New Roman"/>
              </a:rPr>
              <a:t>Exploratory Data Analysis (contd.)</a:t>
            </a:r>
            <a:endParaRPr sz="2000"/>
          </a:p>
        </p:txBody>
      </p:sp>
      <p:sp>
        <p:nvSpPr>
          <p:cNvPr id="226" name="Google Shape;226;p27"/>
          <p:cNvSpPr txBox="1"/>
          <p:nvPr>
            <p:ph idx="1" type="body"/>
          </p:nvPr>
        </p:nvSpPr>
        <p:spPr>
          <a:xfrm>
            <a:off x="311700" y="917400"/>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Frequently ordered and reordered products categorized by department.</a:t>
            </a:r>
            <a:endParaRPr b="1"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There are a total of 21 departments. </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Most of the ordered products are from the produce department which includes fruits, vegetables, etc.</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The least ordered items belong to the bulk department.</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There is high reorder rate in organic foods and daily consumables. Most reordered products belong to dairy eggs department which includes eggs, yogurt, cheese etc.</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There is low reorder rate in personal care department which makes sense as these items last longer and are used less often.</a:t>
            </a:r>
            <a:endParaRPr sz="1200">
              <a:latin typeface="Times New Roman"/>
              <a:ea typeface="Times New Roman"/>
              <a:cs typeface="Times New Roman"/>
              <a:sym typeface="Times New Roman"/>
            </a:endParaRPr>
          </a:p>
        </p:txBody>
      </p:sp>
      <p:pic>
        <p:nvPicPr>
          <p:cNvPr id="227" name="Google Shape;227;p27"/>
          <p:cNvPicPr preferRelativeResize="0"/>
          <p:nvPr/>
        </p:nvPicPr>
        <p:blipFill>
          <a:blip r:embed="rId3">
            <a:alphaModFix/>
          </a:blip>
          <a:stretch>
            <a:fillRect/>
          </a:stretch>
        </p:blipFill>
        <p:spPr>
          <a:xfrm>
            <a:off x="2232550" y="2654088"/>
            <a:ext cx="4060866" cy="269825"/>
          </a:xfrm>
          <a:prstGeom prst="rect">
            <a:avLst/>
          </a:prstGeom>
          <a:noFill/>
          <a:ln>
            <a:noFill/>
          </a:ln>
        </p:spPr>
      </p:pic>
      <p:pic>
        <p:nvPicPr>
          <p:cNvPr id="228" name="Google Shape;228;p27"/>
          <p:cNvPicPr preferRelativeResize="0"/>
          <p:nvPr/>
        </p:nvPicPr>
        <p:blipFill>
          <a:blip r:embed="rId4">
            <a:alphaModFix/>
          </a:blip>
          <a:stretch>
            <a:fillRect/>
          </a:stretch>
        </p:blipFill>
        <p:spPr>
          <a:xfrm>
            <a:off x="945925" y="3021150"/>
            <a:ext cx="2865875" cy="1847125"/>
          </a:xfrm>
          <a:prstGeom prst="rect">
            <a:avLst/>
          </a:prstGeom>
          <a:noFill/>
          <a:ln>
            <a:noFill/>
          </a:ln>
        </p:spPr>
      </p:pic>
      <p:pic>
        <p:nvPicPr>
          <p:cNvPr id="229" name="Google Shape;229;p27"/>
          <p:cNvPicPr preferRelativeResize="0"/>
          <p:nvPr/>
        </p:nvPicPr>
        <p:blipFill>
          <a:blip r:embed="rId5">
            <a:alphaModFix/>
          </a:blip>
          <a:stretch>
            <a:fillRect/>
          </a:stretch>
        </p:blipFill>
        <p:spPr>
          <a:xfrm>
            <a:off x="5053250" y="2923926"/>
            <a:ext cx="2998289" cy="1953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311700" y="30170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900"/>
              </a:spcAft>
              <a:buClr>
                <a:schemeClr val="dk1"/>
              </a:buClr>
              <a:buSzPts val="1100"/>
              <a:buFont typeface="Arial"/>
              <a:buNone/>
            </a:pPr>
            <a:r>
              <a:rPr b="1" lang="en" sz="2000">
                <a:latin typeface="Times New Roman"/>
                <a:ea typeface="Times New Roman"/>
                <a:cs typeface="Times New Roman"/>
                <a:sym typeface="Times New Roman"/>
              </a:rPr>
              <a:t>Exploratory Data Analysis (Contd.)</a:t>
            </a:r>
            <a:endParaRPr sz="2000"/>
          </a:p>
        </p:txBody>
      </p:sp>
      <p:sp>
        <p:nvSpPr>
          <p:cNvPr id="235" name="Google Shape;235;p28"/>
          <p:cNvSpPr txBox="1"/>
          <p:nvPr>
            <p:ph idx="1" type="body"/>
          </p:nvPr>
        </p:nvSpPr>
        <p:spPr>
          <a:xfrm>
            <a:off x="311700" y="7941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Frequently ordered and reordered products categorized by aisle.</a:t>
            </a:r>
            <a:endParaRPr b="1"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There are a total of 131 aisles.</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It can be seen that most ordered items are from fresh fruits and fresh vegetable aisles. Other frequently ordered aisles are packaged vegetables fruits, yogurt, and packaged cheese aisles.</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Items bought least frequently are from fresh herbs, baby food formula, frozen meals, lunch meat aisle.</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Most reordered items are from aisles - milk, </a:t>
            </a:r>
            <a:r>
              <a:rPr lang="en" sz="1200">
                <a:highlight>
                  <a:srgbClr val="FFFFFF"/>
                </a:highlight>
                <a:latin typeface="Times New Roman"/>
                <a:ea typeface="Times New Roman"/>
                <a:cs typeface="Times New Roman"/>
                <a:sym typeface="Times New Roman"/>
              </a:rPr>
              <a:t>sparkling water, fruits, eggs. These items are daily used items which makes sense as one rarely ever changes their meal plan. </a:t>
            </a:r>
            <a:endParaRPr sz="1200">
              <a:highlight>
                <a:srgbClr val="FFFFFF"/>
              </a:highlight>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highlight>
                  <a:srgbClr val="FFFFFF"/>
                </a:highlight>
                <a:latin typeface="Times New Roman"/>
                <a:ea typeface="Times New Roman"/>
                <a:cs typeface="Times New Roman"/>
                <a:sym typeface="Times New Roman"/>
              </a:rPr>
              <a:t>Moreover, these are perishable products that don’t last very long.</a:t>
            </a:r>
            <a:endParaRPr sz="1200">
              <a:latin typeface="Times New Roman"/>
              <a:ea typeface="Times New Roman"/>
              <a:cs typeface="Times New Roman"/>
              <a:sym typeface="Times New Roman"/>
            </a:endParaRPr>
          </a:p>
        </p:txBody>
      </p:sp>
      <p:pic>
        <p:nvPicPr>
          <p:cNvPr id="236" name="Google Shape;236;p28"/>
          <p:cNvPicPr preferRelativeResize="0"/>
          <p:nvPr/>
        </p:nvPicPr>
        <p:blipFill>
          <a:blip r:embed="rId3">
            <a:alphaModFix/>
          </a:blip>
          <a:stretch>
            <a:fillRect/>
          </a:stretch>
        </p:blipFill>
        <p:spPr>
          <a:xfrm>
            <a:off x="988600" y="2751800"/>
            <a:ext cx="3209911" cy="1935550"/>
          </a:xfrm>
          <a:prstGeom prst="rect">
            <a:avLst/>
          </a:prstGeom>
          <a:noFill/>
          <a:ln>
            <a:noFill/>
          </a:ln>
        </p:spPr>
      </p:pic>
      <p:pic>
        <p:nvPicPr>
          <p:cNvPr id="237" name="Google Shape;237;p28"/>
          <p:cNvPicPr preferRelativeResize="0"/>
          <p:nvPr/>
        </p:nvPicPr>
        <p:blipFill rotWithShape="1">
          <a:blip r:embed="rId4">
            <a:alphaModFix/>
          </a:blip>
          <a:srcRect b="0" l="17844" r="0" t="17844"/>
          <a:stretch/>
        </p:blipFill>
        <p:spPr>
          <a:xfrm>
            <a:off x="5016300" y="2833975"/>
            <a:ext cx="3216825" cy="1935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900"/>
              </a:spcAft>
              <a:buClr>
                <a:schemeClr val="dk1"/>
              </a:buClr>
              <a:buSzPts val="1100"/>
              <a:buFont typeface="Arial"/>
              <a:buNone/>
            </a:pPr>
            <a:r>
              <a:rPr b="1" lang="en" sz="2000">
                <a:latin typeface="Times New Roman"/>
                <a:ea typeface="Times New Roman"/>
                <a:cs typeface="Times New Roman"/>
                <a:sym typeface="Times New Roman"/>
              </a:rPr>
              <a:t>Exploratory Data Analysis (contd.)</a:t>
            </a:r>
            <a:endParaRPr sz="2000"/>
          </a:p>
        </p:txBody>
      </p:sp>
      <p:sp>
        <p:nvSpPr>
          <p:cNvPr id="243" name="Google Shape;243;p29"/>
          <p:cNvSpPr txBox="1"/>
          <p:nvPr>
            <p:ph idx="1" type="body"/>
          </p:nvPr>
        </p:nvSpPr>
        <p:spPr>
          <a:xfrm>
            <a:off x="819150" y="1459150"/>
            <a:ext cx="7505700" cy="29796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Number of products ordered and reordered in a particular day of the week.</a:t>
            </a:r>
            <a:endParaRPr b="1"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Considering that week starts on Sunday most orders and reorders were made on Sunday and Monday. Least orders and reorders were made in the middle of the week i.e Wednesday and Thursday. Based on the graph we can say that customers tend to restock at the start of the week.</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Orders and reorders are proportionally same for all the days of the week.</a:t>
            </a:r>
            <a:endParaRPr sz="1200">
              <a:latin typeface="Times New Roman"/>
              <a:ea typeface="Times New Roman"/>
              <a:cs typeface="Times New Roman"/>
              <a:sym typeface="Times New Roman"/>
            </a:endParaRPr>
          </a:p>
          <a:p>
            <a:pPr indent="0" lvl="0" marL="914400" rtl="0" algn="l">
              <a:spcBef>
                <a:spcPts val="0"/>
              </a:spcBef>
              <a:spcAft>
                <a:spcPts val="0"/>
              </a:spcAft>
              <a:buNone/>
            </a:pPr>
            <a:r>
              <a:t/>
            </a:r>
            <a:endParaRPr sz="1100">
              <a:latin typeface="Times New Roman"/>
              <a:ea typeface="Times New Roman"/>
              <a:cs typeface="Times New Roman"/>
              <a:sym typeface="Times New Roman"/>
            </a:endParaRPr>
          </a:p>
        </p:txBody>
      </p:sp>
      <p:pic>
        <p:nvPicPr>
          <p:cNvPr id="244" name="Google Shape;244;p29"/>
          <p:cNvPicPr preferRelativeResize="0"/>
          <p:nvPr/>
        </p:nvPicPr>
        <p:blipFill>
          <a:blip r:embed="rId3">
            <a:alphaModFix/>
          </a:blip>
          <a:stretch>
            <a:fillRect/>
          </a:stretch>
        </p:blipFill>
        <p:spPr>
          <a:xfrm>
            <a:off x="953150" y="2810725"/>
            <a:ext cx="3331700" cy="1617950"/>
          </a:xfrm>
          <a:prstGeom prst="rect">
            <a:avLst/>
          </a:prstGeom>
          <a:noFill/>
          <a:ln>
            <a:noFill/>
          </a:ln>
        </p:spPr>
      </p:pic>
      <p:pic>
        <p:nvPicPr>
          <p:cNvPr id="245" name="Google Shape;245;p29"/>
          <p:cNvPicPr preferRelativeResize="0"/>
          <p:nvPr/>
        </p:nvPicPr>
        <p:blipFill>
          <a:blip r:embed="rId4">
            <a:alphaModFix/>
          </a:blip>
          <a:stretch>
            <a:fillRect/>
          </a:stretch>
        </p:blipFill>
        <p:spPr>
          <a:xfrm>
            <a:off x="5284425" y="2558775"/>
            <a:ext cx="2876899" cy="2121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900"/>
              </a:spcAft>
              <a:buClr>
                <a:schemeClr val="dk1"/>
              </a:buClr>
              <a:buSzPts val="1100"/>
              <a:buFont typeface="Arial"/>
              <a:buNone/>
            </a:pPr>
            <a:r>
              <a:rPr b="1" lang="en" sz="2000">
                <a:latin typeface="Times New Roman"/>
                <a:ea typeface="Times New Roman"/>
                <a:cs typeface="Times New Roman"/>
                <a:sym typeface="Times New Roman"/>
              </a:rPr>
              <a:t>Exploratory Data Analysis (Contd.)</a:t>
            </a:r>
            <a:endParaRPr sz="2000"/>
          </a:p>
        </p:txBody>
      </p:sp>
      <p:sp>
        <p:nvSpPr>
          <p:cNvPr id="251" name="Google Shape;251;p30"/>
          <p:cNvSpPr txBox="1"/>
          <p:nvPr>
            <p:ph idx="1" type="body"/>
          </p:nvPr>
        </p:nvSpPr>
        <p:spPr>
          <a:xfrm>
            <a:off x="819150" y="1386200"/>
            <a:ext cx="7505700" cy="30525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Number of products ordered and reordered in a particular hour of the day.</a:t>
            </a:r>
            <a:endParaRPr b="1"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From the graph above it can be inferred that most of the orders and reorders were made from morning to midnight with higher frequency between 9 AM to 5 PM. While very few orders and reorders were made from midnight to early morning.</a:t>
            </a:r>
            <a:endParaRPr b="1" sz="1200">
              <a:latin typeface="Times New Roman"/>
              <a:ea typeface="Times New Roman"/>
              <a:cs typeface="Times New Roman"/>
              <a:sym typeface="Times New Roman"/>
            </a:endParaRPr>
          </a:p>
        </p:txBody>
      </p:sp>
      <p:pic>
        <p:nvPicPr>
          <p:cNvPr id="252" name="Google Shape;252;p30"/>
          <p:cNvPicPr preferRelativeResize="0"/>
          <p:nvPr/>
        </p:nvPicPr>
        <p:blipFill>
          <a:blip r:embed="rId3">
            <a:alphaModFix/>
          </a:blip>
          <a:stretch>
            <a:fillRect/>
          </a:stretch>
        </p:blipFill>
        <p:spPr>
          <a:xfrm>
            <a:off x="1265900" y="2414575"/>
            <a:ext cx="2441876" cy="2154300"/>
          </a:xfrm>
          <a:prstGeom prst="rect">
            <a:avLst/>
          </a:prstGeom>
          <a:noFill/>
          <a:ln>
            <a:noFill/>
          </a:ln>
        </p:spPr>
      </p:pic>
      <p:pic>
        <p:nvPicPr>
          <p:cNvPr id="253" name="Google Shape;253;p30"/>
          <p:cNvPicPr preferRelativeResize="0"/>
          <p:nvPr/>
        </p:nvPicPr>
        <p:blipFill>
          <a:blip r:embed="rId4">
            <a:alphaModFix/>
          </a:blip>
          <a:stretch>
            <a:fillRect/>
          </a:stretch>
        </p:blipFill>
        <p:spPr>
          <a:xfrm>
            <a:off x="4572000" y="2284363"/>
            <a:ext cx="3326446" cy="2414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1"/>
          <p:cNvSpPr txBox="1"/>
          <p:nvPr>
            <p:ph type="title"/>
          </p:nvPr>
        </p:nvSpPr>
        <p:spPr>
          <a:xfrm>
            <a:off x="311700" y="24437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sz="2000">
                <a:latin typeface="Times New Roman"/>
                <a:ea typeface="Times New Roman"/>
                <a:cs typeface="Times New Roman"/>
                <a:sym typeface="Times New Roman"/>
              </a:rPr>
              <a:t>Feature Engineering</a:t>
            </a:r>
            <a:endParaRPr sz="2000"/>
          </a:p>
        </p:txBody>
      </p:sp>
      <p:sp>
        <p:nvSpPr>
          <p:cNvPr id="259" name="Google Shape;259;p31"/>
          <p:cNvSpPr txBox="1"/>
          <p:nvPr>
            <p:ph idx="1" type="body"/>
          </p:nvPr>
        </p:nvSpPr>
        <p:spPr>
          <a:xfrm>
            <a:off x="311700" y="716625"/>
            <a:ext cx="8520600" cy="385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latin typeface="Times New Roman"/>
                <a:ea typeface="Times New Roman"/>
                <a:cs typeface="Times New Roman"/>
                <a:sym typeface="Times New Roman"/>
              </a:rPr>
              <a:t>Merging Data</a:t>
            </a:r>
            <a:endParaRPr b="1" sz="12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First we merge prior product order data with orders. The resultant DataFrame contains some important columns which will be useful when creating new features. </a:t>
            </a:r>
            <a:endParaRPr sz="11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1200">
                <a:latin typeface="Times New Roman"/>
                <a:ea typeface="Times New Roman"/>
                <a:cs typeface="Times New Roman"/>
                <a:sym typeface="Times New Roman"/>
              </a:rPr>
              <a:t>Feature Creation</a:t>
            </a:r>
            <a:endParaRPr b="1" sz="12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Firstly we create product-level features as follows:</a:t>
            </a:r>
            <a:endParaRPr sz="1100">
              <a:latin typeface="Times New Roman"/>
              <a:ea typeface="Times New Roman"/>
              <a:cs typeface="Times New Roman"/>
              <a:sym typeface="Times New Roman"/>
            </a:endParaRPr>
          </a:p>
          <a:p>
            <a:pPr indent="-298450" lvl="0" marL="914400" rtl="0" algn="l">
              <a:spcBef>
                <a:spcPts val="0"/>
              </a:spcBef>
              <a:spcAft>
                <a:spcPts val="0"/>
              </a:spcAft>
              <a:buSzPts val="1100"/>
              <a:buAutoNum type="arabicPeriod"/>
            </a:pPr>
            <a:r>
              <a:rPr b="1" lang="en" sz="1100">
                <a:highlight>
                  <a:srgbClr val="FFFFFF"/>
                </a:highlight>
                <a:latin typeface="Times New Roman"/>
                <a:ea typeface="Times New Roman"/>
                <a:cs typeface="Times New Roman"/>
                <a:sym typeface="Times New Roman"/>
              </a:rPr>
              <a:t>Product_bought_rate - </a:t>
            </a:r>
            <a:r>
              <a:rPr lang="en" sz="1100">
                <a:highlight>
                  <a:srgbClr val="FFFFFF"/>
                </a:highlight>
                <a:latin typeface="Times New Roman"/>
                <a:ea typeface="Times New Roman"/>
                <a:cs typeface="Times New Roman"/>
                <a:sym typeface="Times New Roman"/>
              </a:rPr>
              <a:t>This feature denotes the rate at which a product was bought by a user.</a:t>
            </a:r>
            <a:endParaRPr sz="1100">
              <a:highlight>
                <a:srgbClr val="FFFFFF"/>
              </a:highlight>
              <a:latin typeface="Times New Roman"/>
              <a:ea typeface="Times New Roman"/>
              <a:cs typeface="Times New Roman"/>
              <a:sym typeface="Times New Roman"/>
            </a:endParaRPr>
          </a:p>
          <a:p>
            <a:pPr indent="-298450" lvl="0" marL="914400" rtl="0" algn="l">
              <a:spcBef>
                <a:spcPts val="0"/>
              </a:spcBef>
              <a:spcAft>
                <a:spcPts val="0"/>
              </a:spcAft>
              <a:buSzPts val="1100"/>
              <a:buFont typeface="Times New Roman"/>
              <a:buAutoNum type="arabicPeriod"/>
            </a:pPr>
            <a:r>
              <a:rPr b="1" lang="en" sz="1100">
                <a:highlight>
                  <a:srgbClr val="FFFFFF"/>
                </a:highlight>
                <a:latin typeface="Times New Roman"/>
                <a:ea typeface="Times New Roman"/>
                <a:cs typeface="Times New Roman"/>
                <a:sym typeface="Times New Roman"/>
              </a:rPr>
              <a:t>Product Features:</a:t>
            </a:r>
            <a:endParaRPr b="1" sz="1100">
              <a:highlight>
                <a:srgbClr val="FFFFFF"/>
              </a:highlight>
              <a:latin typeface="Times New Roman"/>
              <a:ea typeface="Times New Roman"/>
              <a:cs typeface="Times New Roman"/>
              <a:sym typeface="Times New Roman"/>
            </a:endParaRPr>
          </a:p>
          <a:p>
            <a:pPr indent="-298450" lvl="1" marL="1371600" rtl="0" algn="l">
              <a:spcBef>
                <a:spcPts val="0"/>
              </a:spcBef>
              <a:spcAft>
                <a:spcPts val="0"/>
              </a:spcAft>
              <a:buSzPts val="1100"/>
              <a:buAutoNum type="alphaLcPeriod"/>
            </a:pPr>
            <a:r>
              <a:rPr b="1" lang="en" sz="1100">
                <a:highlight>
                  <a:srgbClr val="FFFFFF"/>
                </a:highlight>
                <a:latin typeface="Times New Roman"/>
                <a:ea typeface="Times New Roman"/>
                <a:cs typeface="Times New Roman"/>
                <a:sym typeface="Times New Roman"/>
              </a:rPr>
              <a:t>prod_add_to_cart_order_mean - </a:t>
            </a:r>
            <a:r>
              <a:rPr lang="en" sz="1100">
                <a:highlight>
                  <a:srgbClr val="FFFFFF"/>
                </a:highlight>
                <a:latin typeface="Times New Roman"/>
                <a:ea typeface="Times New Roman"/>
                <a:cs typeface="Times New Roman"/>
                <a:sym typeface="Times New Roman"/>
              </a:rPr>
              <a:t>Average position of a product in the cart w.r.t mean of each value in add_to_cart_order.</a:t>
            </a:r>
            <a:endParaRPr sz="1100">
              <a:highlight>
                <a:srgbClr val="FFFFFF"/>
              </a:highlight>
              <a:latin typeface="Times New Roman"/>
              <a:ea typeface="Times New Roman"/>
              <a:cs typeface="Times New Roman"/>
              <a:sym typeface="Times New Roman"/>
            </a:endParaRPr>
          </a:p>
          <a:p>
            <a:pPr indent="-298450" lvl="1" marL="1371600" rtl="0" algn="l">
              <a:spcBef>
                <a:spcPts val="0"/>
              </a:spcBef>
              <a:spcAft>
                <a:spcPts val="0"/>
              </a:spcAft>
              <a:buSzPts val="1100"/>
              <a:buAutoNum type="alphaLcPeriod"/>
            </a:pPr>
            <a:r>
              <a:rPr b="1" lang="en" sz="1100">
                <a:highlight>
                  <a:srgbClr val="FFFFFF"/>
                </a:highlight>
                <a:latin typeface="Times New Roman"/>
                <a:ea typeface="Times New Roman"/>
                <a:cs typeface="Times New Roman"/>
                <a:sym typeface="Times New Roman"/>
              </a:rPr>
              <a:t>prod_order_total - </a:t>
            </a:r>
            <a:r>
              <a:rPr lang="en" sz="1100">
                <a:highlight>
                  <a:srgbClr val="FFFFFF"/>
                </a:highlight>
                <a:latin typeface="Times New Roman"/>
                <a:ea typeface="Times New Roman"/>
                <a:cs typeface="Times New Roman"/>
                <a:sym typeface="Times New Roman"/>
              </a:rPr>
              <a:t>This is the total number of times a product was ordered by calculating total count of a product in reorder column.</a:t>
            </a:r>
            <a:endParaRPr sz="1100">
              <a:highlight>
                <a:srgbClr val="FFFFFF"/>
              </a:highlight>
              <a:latin typeface="Times New Roman"/>
              <a:ea typeface="Times New Roman"/>
              <a:cs typeface="Times New Roman"/>
              <a:sym typeface="Times New Roman"/>
            </a:endParaRPr>
          </a:p>
          <a:p>
            <a:pPr indent="-298450" lvl="1" marL="1371600" rtl="0" algn="l">
              <a:spcBef>
                <a:spcPts val="0"/>
              </a:spcBef>
              <a:spcAft>
                <a:spcPts val="0"/>
              </a:spcAft>
              <a:buSzPts val="1100"/>
              <a:buAutoNum type="alphaLcPeriod"/>
            </a:pPr>
            <a:r>
              <a:rPr b="1" lang="en" sz="1100">
                <a:highlight>
                  <a:srgbClr val="FFFFFF"/>
                </a:highlight>
                <a:latin typeface="Times New Roman"/>
                <a:ea typeface="Times New Roman"/>
                <a:cs typeface="Times New Roman"/>
                <a:sym typeface="Times New Roman"/>
              </a:rPr>
              <a:t>prod_reorder_total - </a:t>
            </a:r>
            <a:r>
              <a:rPr lang="en" sz="1100">
                <a:highlight>
                  <a:srgbClr val="FFFFFF"/>
                </a:highlight>
                <a:latin typeface="Times New Roman"/>
                <a:ea typeface="Times New Roman"/>
                <a:cs typeface="Times New Roman"/>
                <a:sym typeface="Times New Roman"/>
              </a:rPr>
              <a:t>Total number of times a product was reordered by calculating sum of times product was reorder.</a:t>
            </a:r>
            <a:endParaRPr sz="1100">
              <a:highlight>
                <a:srgbClr val="FFFFFF"/>
              </a:highlight>
              <a:latin typeface="Times New Roman"/>
              <a:ea typeface="Times New Roman"/>
              <a:cs typeface="Times New Roman"/>
              <a:sym typeface="Times New Roman"/>
            </a:endParaRPr>
          </a:p>
          <a:p>
            <a:pPr indent="-298450" lvl="1" marL="1371600" rtl="0" algn="l">
              <a:spcBef>
                <a:spcPts val="0"/>
              </a:spcBef>
              <a:spcAft>
                <a:spcPts val="0"/>
              </a:spcAft>
              <a:buSzPts val="1100"/>
              <a:buAutoNum type="alphaLcPeriod"/>
            </a:pPr>
            <a:r>
              <a:rPr b="1" lang="en" sz="1100">
                <a:highlight>
                  <a:srgbClr val="FFFFFF"/>
                </a:highlight>
                <a:latin typeface="Times New Roman"/>
                <a:ea typeface="Times New Roman"/>
                <a:cs typeface="Times New Roman"/>
                <a:sym typeface="Times New Roman"/>
              </a:rPr>
              <a:t>prod_reorder_rate - </a:t>
            </a:r>
            <a:r>
              <a:rPr lang="en" sz="1100">
                <a:highlight>
                  <a:srgbClr val="FFFFFF"/>
                </a:highlight>
                <a:latin typeface="Times New Roman"/>
                <a:ea typeface="Times New Roman"/>
                <a:cs typeface="Times New Roman"/>
                <a:sym typeface="Times New Roman"/>
              </a:rPr>
              <a:t>Reorder rate of a product by calculation avg of reorders for each product.</a:t>
            </a:r>
            <a:endParaRPr sz="1100">
              <a:highlight>
                <a:srgbClr val="FFFFFF"/>
              </a:highlight>
              <a:latin typeface="Times New Roman"/>
              <a:ea typeface="Times New Roman"/>
              <a:cs typeface="Times New Roman"/>
              <a:sym typeface="Times New Roman"/>
            </a:endParaRPr>
          </a:p>
          <a:p>
            <a:pPr indent="-298450" lvl="1" marL="1371600" rtl="0" algn="l">
              <a:spcBef>
                <a:spcPts val="0"/>
              </a:spcBef>
              <a:spcAft>
                <a:spcPts val="0"/>
              </a:spcAft>
              <a:buSzPts val="1100"/>
              <a:buAutoNum type="alphaLcPeriod"/>
            </a:pPr>
            <a:r>
              <a:rPr b="1" lang="en" sz="1100">
                <a:highlight>
                  <a:srgbClr val="FFFFFF"/>
                </a:highlight>
                <a:latin typeface="Times New Roman"/>
                <a:ea typeface="Times New Roman"/>
                <a:cs typeface="Times New Roman"/>
                <a:sym typeface="Times New Roman"/>
              </a:rPr>
              <a:t>prod_unique_users - </a:t>
            </a:r>
            <a:r>
              <a:rPr lang="en" sz="1100">
                <a:highlight>
                  <a:srgbClr val="FFFFFF"/>
                </a:highlight>
                <a:latin typeface="Times New Roman"/>
                <a:ea typeface="Times New Roman"/>
                <a:cs typeface="Times New Roman"/>
                <a:sym typeface="Times New Roman"/>
              </a:rPr>
              <a:t>Total number of unique users by getting unique occurrences of each user.</a:t>
            </a:r>
            <a:endParaRPr sz="1100">
              <a:highlight>
                <a:srgbClr val="FFFFFF"/>
              </a:highlight>
              <a:latin typeface="Times New Roman"/>
              <a:ea typeface="Times New Roman"/>
              <a:cs typeface="Times New Roman"/>
              <a:sym typeface="Times New Roman"/>
            </a:endParaRPr>
          </a:p>
          <a:p>
            <a:pPr indent="-298450" lvl="1" marL="1371600" rtl="0" algn="l">
              <a:spcBef>
                <a:spcPts val="0"/>
              </a:spcBef>
              <a:spcAft>
                <a:spcPts val="0"/>
              </a:spcAft>
              <a:buSzPts val="1100"/>
              <a:buAutoNum type="alphaLcPeriod"/>
            </a:pPr>
            <a:r>
              <a:rPr b="1" lang="en" sz="1100">
                <a:highlight>
                  <a:srgbClr val="FFFFFF"/>
                </a:highlight>
                <a:latin typeface="Times New Roman"/>
                <a:ea typeface="Times New Roman"/>
                <a:cs typeface="Times New Roman"/>
                <a:sym typeface="Times New Roman"/>
              </a:rPr>
              <a:t>first_order_total - </a:t>
            </a:r>
            <a:r>
              <a:rPr lang="en" sz="1100">
                <a:highlight>
                  <a:srgbClr val="FFFFFF"/>
                </a:highlight>
                <a:latin typeface="Times New Roman"/>
                <a:ea typeface="Times New Roman"/>
                <a:cs typeface="Times New Roman"/>
                <a:sym typeface="Times New Roman"/>
              </a:rPr>
              <a:t>Product buying rate for the first time by calculating sum of product_bought_rate where it is equal to 1</a:t>
            </a:r>
            <a:endParaRPr sz="1100">
              <a:highlight>
                <a:srgbClr val="FFFFFF"/>
              </a:highlight>
              <a:latin typeface="Times New Roman"/>
              <a:ea typeface="Times New Roman"/>
              <a:cs typeface="Times New Roman"/>
              <a:sym typeface="Times New Roman"/>
            </a:endParaRPr>
          </a:p>
          <a:p>
            <a:pPr indent="-298450" lvl="1" marL="1371600" rtl="0" algn="l">
              <a:spcBef>
                <a:spcPts val="0"/>
              </a:spcBef>
              <a:spcAft>
                <a:spcPts val="0"/>
              </a:spcAft>
              <a:buSzPts val="1100"/>
              <a:buAutoNum type="alphaLcPeriod"/>
            </a:pPr>
            <a:r>
              <a:rPr b="1" lang="en" sz="1100">
                <a:highlight>
                  <a:srgbClr val="FFFFFF"/>
                </a:highlight>
                <a:latin typeface="Times New Roman"/>
                <a:ea typeface="Times New Roman"/>
                <a:cs typeface="Times New Roman"/>
                <a:sym typeface="Times New Roman"/>
              </a:rPr>
              <a:t>second_order_total - </a:t>
            </a:r>
            <a:r>
              <a:rPr lang="en" sz="1100">
                <a:highlight>
                  <a:srgbClr val="FFFFFF"/>
                </a:highlight>
                <a:latin typeface="Times New Roman"/>
                <a:ea typeface="Times New Roman"/>
                <a:cs typeface="Times New Roman"/>
                <a:sym typeface="Times New Roman"/>
              </a:rPr>
              <a:t>Product buying rate for the second time by calculating sum of product_bought_rate where it is equal to 2.</a:t>
            </a:r>
            <a:endParaRPr sz="1100">
              <a:highlight>
                <a:srgbClr val="FFFFFF"/>
              </a:highlight>
              <a:latin typeface="Times New Roman"/>
              <a:ea typeface="Times New Roman"/>
              <a:cs typeface="Times New Roman"/>
              <a:sym typeface="Times New Roman"/>
            </a:endParaRPr>
          </a:p>
          <a:p>
            <a:pPr indent="-298450" lvl="1" marL="1371600" rtl="0" algn="l">
              <a:spcBef>
                <a:spcPts val="0"/>
              </a:spcBef>
              <a:spcAft>
                <a:spcPts val="0"/>
              </a:spcAft>
              <a:buSzPts val="1100"/>
              <a:buAutoNum type="alphaLcPeriod"/>
            </a:pPr>
            <a:r>
              <a:rPr b="1" lang="en" sz="1100">
                <a:highlight>
                  <a:srgbClr val="FFFFFF"/>
                </a:highlight>
                <a:latin typeface="Times New Roman"/>
                <a:ea typeface="Times New Roman"/>
                <a:cs typeface="Times New Roman"/>
                <a:sym typeface="Times New Roman"/>
              </a:rPr>
              <a:t>is_organic - </a:t>
            </a:r>
            <a:r>
              <a:rPr lang="en" sz="1100">
                <a:highlight>
                  <a:srgbClr val="FFFFFF"/>
                </a:highlight>
                <a:latin typeface="Times New Roman"/>
                <a:ea typeface="Times New Roman"/>
                <a:cs typeface="Times New Roman"/>
                <a:sym typeface="Times New Roman"/>
              </a:rPr>
              <a:t>Check whether a product is organic or not by inputting 1 if product has ‘organic’ else 0.</a:t>
            </a:r>
            <a:endParaRPr sz="1100">
              <a:highlight>
                <a:srgbClr val="FFFFFF"/>
              </a:highlight>
              <a:latin typeface="Times New Roman"/>
              <a:ea typeface="Times New Roman"/>
              <a:cs typeface="Times New Roman"/>
              <a:sym typeface="Times New Roman"/>
            </a:endParaRPr>
          </a:p>
          <a:p>
            <a:pPr indent="0" lvl="0" marL="1371600" rtl="0" algn="l">
              <a:spcBef>
                <a:spcPts val="0"/>
              </a:spcBef>
              <a:spcAft>
                <a:spcPts val="0"/>
              </a:spcAft>
              <a:buClr>
                <a:schemeClr val="dk1"/>
              </a:buClr>
              <a:buSzPts val="1100"/>
              <a:buFont typeface="Arial"/>
              <a:buNone/>
            </a:pPr>
            <a:r>
              <a:t/>
            </a:r>
            <a:endParaRPr sz="1200">
              <a:highlight>
                <a:srgbClr val="FFFFFF"/>
              </a:highlight>
              <a:latin typeface="Times New Roman"/>
              <a:ea typeface="Times New Roman"/>
              <a:cs typeface="Times New Roman"/>
              <a:sym typeface="Times New Roman"/>
            </a:endParaRPr>
          </a:p>
          <a:p>
            <a:pPr indent="0" lvl="0" marL="0" rtl="0" algn="l">
              <a:spcBef>
                <a:spcPts val="0"/>
              </a:spcBef>
              <a:spcAft>
                <a:spcPts val="1200"/>
              </a:spcAft>
              <a:buNone/>
            </a:pPr>
            <a:r>
              <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latin typeface="Times New Roman"/>
                <a:ea typeface="Times New Roman"/>
                <a:cs typeface="Times New Roman"/>
                <a:sym typeface="Times New Roman"/>
              </a:rPr>
              <a:t>Introduction</a:t>
            </a:r>
            <a:endParaRPr b="1" sz="2000">
              <a:latin typeface="Times New Roman"/>
              <a:ea typeface="Times New Roman"/>
              <a:cs typeface="Times New Roman"/>
              <a:sym typeface="Times New Roman"/>
            </a:endParaRPr>
          </a:p>
          <a:p>
            <a:pPr indent="0" lvl="0" marL="0" rtl="0" algn="l">
              <a:spcBef>
                <a:spcPts val="0"/>
              </a:spcBef>
              <a:spcAft>
                <a:spcPts val="0"/>
              </a:spcAft>
              <a:buNone/>
            </a:pPr>
            <a:r>
              <a:t/>
            </a:r>
            <a:endParaRPr sz="2000"/>
          </a:p>
        </p:txBody>
      </p:sp>
      <p:sp>
        <p:nvSpPr>
          <p:cNvPr id="136" name="Google Shape;136;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lnSpcReduction="10000"/>
          </a:bodyPr>
          <a:lstStyle/>
          <a:p>
            <a:pPr indent="-361950" lvl="0" marL="457200" rtl="0" algn="just">
              <a:spcBef>
                <a:spcPts val="0"/>
              </a:spcBef>
              <a:spcAft>
                <a:spcPts val="0"/>
              </a:spcAft>
              <a:buSzPts val="2100"/>
              <a:buChar char="●"/>
            </a:pPr>
            <a:r>
              <a:rPr lang="en" sz="1200">
                <a:latin typeface="Times New Roman"/>
                <a:ea typeface="Times New Roman"/>
                <a:cs typeface="Times New Roman"/>
                <a:sym typeface="Times New Roman"/>
              </a:rPr>
              <a:t>Online retail shopping has become a necessity and more and more people and businesses are joining the online market. This also gives organizations an opportunity to better understand their customer and tailor their operations according to customers’ needs for better satisfaction rating and to retain customers.</a:t>
            </a:r>
            <a:endParaRPr sz="1200">
              <a:latin typeface="Times New Roman"/>
              <a:ea typeface="Times New Roman"/>
              <a:cs typeface="Times New Roman"/>
              <a:sym typeface="Times New Roman"/>
            </a:endParaRPr>
          </a:p>
          <a:p>
            <a:pPr indent="-361950" lvl="0" marL="457200" rtl="0" algn="just">
              <a:spcBef>
                <a:spcPts val="0"/>
              </a:spcBef>
              <a:spcAft>
                <a:spcPts val="0"/>
              </a:spcAft>
              <a:buSzPts val="2100"/>
              <a:buChar char="●"/>
            </a:pPr>
            <a:r>
              <a:rPr lang="en" sz="1200">
                <a:latin typeface="Times New Roman"/>
                <a:ea typeface="Times New Roman"/>
                <a:cs typeface="Times New Roman"/>
                <a:sym typeface="Times New Roman"/>
              </a:rPr>
              <a:t>Crucial benefits of data analysis are that it will lead to increase in sales for businesses, better identify products that can be sold together, improve inventory management. Moreover, it also enhances user’s experience by providing relevant suggestions to them.</a:t>
            </a:r>
            <a:endParaRPr sz="1200">
              <a:latin typeface="Times New Roman"/>
              <a:ea typeface="Times New Roman"/>
              <a:cs typeface="Times New Roman"/>
              <a:sym typeface="Times New Roman"/>
            </a:endParaRPr>
          </a:p>
          <a:p>
            <a:pPr indent="-361950" lvl="0" marL="457200" rtl="0" algn="just">
              <a:spcBef>
                <a:spcPts val="0"/>
              </a:spcBef>
              <a:spcAft>
                <a:spcPts val="0"/>
              </a:spcAft>
              <a:buSzPts val="2100"/>
              <a:buChar char="●"/>
            </a:pPr>
            <a:r>
              <a:rPr lang="en" sz="1200">
                <a:latin typeface="Times New Roman"/>
                <a:ea typeface="Times New Roman"/>
                <a:cs typeface="Times New Roman"/>
                <a:sym typeface="Times New Roman"/>
              </a:rPr>
              <a:t>The objective of our project is to predict which products a user may want to buy in their next order. Instacart open sourced their transactional data of over 3 million orders, from more than 200,000 Instacart users.</a:t>
            </a:r>
            <a:endParaRPr sz="1200">
              <a:latin typeface="Times New Roman"/>
              <a:ea typeface="Times New Roman"/>
              <a:cs typeface="Times New Roman"/>
              <a:sym typeface="Times New Roman"/>
            </a:endParaRPr>
          </a:p>
          <a:p>
            <a:pPr indent="0" lvl="0" marL="457200" rtl="0" algn="l">
              <a:spcBef>
                <a:spcPts val="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2"/>
          <p:cNvSpPr txBox="1"/>
          <p:nvPr>
            <p:ph type="title"/>
          </p:nvPr>
        </p:nvSpPr>
        <p:spPr>
          <a:xfrm>
            <a:off x="819150" y="407275"/>
            <a:ext cx="7505700" cy="638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sz="2000">
                <a:latin typeface="Times New Roman"/>
                <a:ea typeface="Times New Roman"/>
                <a:cs typeface="Times New Roman"/>
                <a:sym typeface="Times New Roman"/>
              </a:rPr>
              <a:t>Feature Engineering (Contd.)</a:t>
            </a:r>
            <a:endParaRPr/>
          </a:p>
        </p:txBody>
      </p:sp>
      <p:sp>
        <p:nvSpPr>
          <p:cNvPr id="265" name="Google Shape;265;p32"/>
          <p:cNvSpPr txBox="1"/>
          <p:nvPr>
            <p:ph idx="1" type="body"/>
          </p:nvPr>
        </p:nvSpPr>
        <p:spPr>
          <a:xfrm>
            <a:off x="819150" y="775375"/>
            <a:ext cx="7505700" cy="2653800"/>
          </a:xfrm>
          <a:prstGeom prst="rect">
            <a:avLst/>
          </a:prstGeom>
        </p:spPr>
        <p:txBody>
          <a:bodyPr anchorCtr="0" anchor="t" bIns="91425" lIns="91425" spcFirstLastPara="1" rIns="91425" wrap="square" tIns="91425">
            <a:noAutofit/>
          </a:bodyPr>
          <a:lstStyle/>
          <a:p>
            <a:pPr indent="-298450" lvl="0" marL="914400" rtl="0" algn="l">
              <a:lnSpc>
                <a:spcPct val="100000"/>
              </a:lnSpc>
              <a:spcBef>
                <a:spcPts val="1000"/>
              </a:spcBef>
              <a:spcAft>
                <a:spcPts val="0"/>
              </a:spcAft>
              <a:buSzPts val="1100"/>
              <a:buAutoNum type="arabicPeriod"/>
            </a:pPr>
            <a:r>
              <a:rPr b="1" lang="en" sz="1100"/>
              <a:t>Aisle Features:</a:t>
            </a:r>
            <a:endParaRPr b="1" sz="1100"/>
          </a:p>
          <a:p>
            <a:pPr indent="-298450" lvl="1" marL="1371600" rtl="0" algn="l">
              <a:spcBef>
                <a:spcPts val="0"/>
              </a:spcBef>
              <a:spcAft>
                <a:spcPts val="0"/>
              </a:spcAft>
              <a:buSzPts val="1100"/>
              <a:buAutoNum type="alphaLcPeriod"/>
            </a:pPr>
            <a:r>
              <a:rPr b="1" lang="en" sz="1100">
                <a:latin typeface="Times New Roman"/>
                <a:ea typeface="Times New Roman"/>
                <a:cs typeface="Times New Roman"/>
                <a:sym typeface="Times New Roman"/>
              </a:rPr>
              <a:t>aisle_add_to_cart_order_mean - </a:t>
            </a:r>
            <a:r>
              <a:rPr lang="en" sz="1100">
                <a:latin typeface="Times New Roman"/>
                <a:ea typeface="Times New Roman"/>
                <a:cs typeface="Times New Roman"/>
                <a:sym typeface="Times New Roman"/>
              </a:rPr>
              <a:t>Aisle cart position by calculating add_to_cart_order mean for each aisle.</a:t>
            </a:r>
            <a:endParaRPr sz="1100">
              <a:latin typeface="Times New Roman"/>
              <a:ea typeface="Times New Roman"/>
              <a:cs typeface="Times New Roman"/>
              <a:sym typeface="Times New Roman"/>
            </a:endParaRPr>
          </a:p>
          <a:p>
            <a:pPr indent="-298450" lvl="1" marL="1371600" rtl="0" algn="l">
              <a:spcBef>
                <a:spcPts val="0"/>
              </a:spcBef>
              <a:spcAft>
                <a:spcPts val="0"/>
              </a:spcAft>
              <a:buSzPts val="1100"/>
              <a:buAutoNum type="alphaLcPeriod"/>
            </a:pPr>
            <a:r>
              <a:rPr b="1" lang="en" sz="1100">
                <a:latin typeface="Times New Roman"/>
                <a:ea typeface="Times New Roman"/>
                <a:cs typeface="Times New Roman"/>
                <a:sym typeface="Times New Roman"/>
              </a:rPr>
              <a:t>aisle_add_to_cart_order_std - </a:t>
            </a:r>
            <a:r>
              <a:rPr lang="en" sz="1100">
                <a:latin typeface="Times New Roman"/>
                <a:ea typeface="Times New Roman"/>
                <a:cs typeface="Times New Roman"/>
                <a:sym typeface="Times New Roman"/>
              </a:rPr>
              <a:t>Aisle cart std by calculating add_to_cart_order std for each aisle.</a:t>
            </a:r>
            <a:endParaRPr sz="1100">
              <a:latin typeface="Times New Roman"/>
              <a:ea typeface="Times New Roman"/>
              <a:cs typeface="Times New Roman"/>
              <a:sym typeface="Times New Roman"/>
            </a:endParaRPr>
          </a:p>
          <a:p>
            <a:pPr indent="-298450" lvl="1" marL="1371600" rtl="0" algn="l">
              <a:spcBef>
                <a:spcPts val="0"/>
              </a:spcBef>
              <a:spcAft>
                <a:spcPts val="0"/>
              </a:spcAft>
              <a:buSzPts val="1100"/>
              <a:buAutoNum type="alphaLcPeriod"/>
            </a:pPr>
            <a:r>
              <a:rPr b="1" lang="en" sz="1100">
                <a:latin typeface="Times New Roman"/>
                <a:ea typeface="Times New Roman"/>
                <a:cs typeface="Times New Roman"/>
                <a:sym typeface="Times New Roman"/>
              </a:rPr>
              <a:t>aisle_order_total - </a:t>
            </a:r>
            <a:r>
              <a:rPr lang="en" sz="1100">
                <a:latin typeface="Times New Roman"/>
                <a:ea typeface="Times New Roman"/>
                <a:cs typeface="Times New Roman"/>
                <a:sym typeface="Times New Roman"/>
              </a:rPr>
              <a:t>total orders made for each aisle by calculating count of all reorders for each aisle.</a:t>
            </a:r>
            <a:endParaRPr sz="1100">
              <a:latin typeface="Times New Roman"/>
              <a:ea typeface="Times New Roman"/>
              <a:cs typeface="Times New Roman"/>
              <a:sym typeface="Times New Roman"/>
            </a:endParaRPr>
          </a:p>
          <a:p>
            <a:pPr indent="-298450" lvl="1" marL="1371600" rtl="0" algn="l">
              <a:spcBef>
                <a:spcPts val="0"/>
              </a:spcBef>
              <a:spcAft>
                <a:spcPts val="0"/>
              </a:spcAft>
              <a:buSzPts val="1100"/>
              <a:buAutoNum type="alphaLcPeriod"/>
            </a:pPr>
            <a:r>
              <a:rPr b="1" lang="en" sz="1100">
                <a:latin typeface="Times New Roman"/>
                <a:ea typeface="Times New Roman"/>
                <a:cs typeface="Times New Roman"/>
                <a:sym typeface="Times New Roman"/>
              </a:rPr>
              <a:t>aisle_reorder_total - </a:t>
            </a:r>
            <a:r>
              <a:rPr lang="en" sz="1100">
                <a:latin typeface="Times New Roman"/>
                <a:ea typeface="Times New Roman"/>
                <a:cs typeface="Times New Roman"/>
                <a:sym typeface="Times New Roman"/>
              </a:rPr>
              <a:t>total reorders made for each aisle by calculating sum of all reorders for each aisle.</a:t>
            </a:r>
            <a:endParaRPr sz="1100">
              <a:latin typeface="Times New Roman"/>
              <a:ea typeface="Times New Roman"/>
              <a:cs typeface="Times New Roman"/>
              <a:sym typeface="Times New Roman"/>
            </a:endParaRPr>
          </a:p>
          <a:p>
            <a:pPr indent="-298450" lvl="1" marL="1371600" rtl="0" algn="l">
              <a:spcBef>
                <a:spcPts val="0"/>
              </a:spcBef>
              <a:spcAft>
                <a:spcPts val="0"/>
              </a:spcAft>
              <a:buSzPts val="1100"/>
              <a:buAutoNum type="alphaLcPeriod"/>
            </a:pPr>
            <a:r>
              <a:rPr b="1" lang="en" sz="1100">
                <a:latin typeface="Times New Roman"/>
                <a:ea typeface="Times New Roman"/>
                <a:cs typeface="Times New Roman"/>
                <a:sym typeface="Times New Roman"/>
              </a:rPr>
              <a:t>aisle_reorder_rate - </a:t>
            </a:r>
            <a:r>
              <a:rPr lang="en" sz="1100">
                <a:latin typeface="Times New Roman"/>
                <a:ea typeface="Times New Roman"/>
                <a:cs typeface="Times New Roman"/>
                <a:sym typeface="Times New Roman"/>
              </a:rPr>
              <a:t>reorder rate for each aisle by calculating mean of all reorders for each aisle.</a:t>
            </a:r>
            <a:endParaRPr sz="1100">
              <a:latin typeface="Times New Roman"/>
              <a:ea typeface="Times New Roman"/>
              <a:cs typeface="Times New Roman"/>
              <a:sym typeface="Times New Roman"/>
            </a:endParaRPr>
          </a:p>
          <a:p>
            <a:pPr indent="-298450" lvl="1" marL="1371600" rtl="0" algn="l">
              <a:spcBef>
                <a:spcPts val="0"/>
              </a:spcBef>
              <a:spcAft>
                <a:spcPts val="0"/>
              </a:spcAft>
              <a:buSzPts val="1100"/>
              <a:buAutoNum type="alphaLcPeriod"/>
            </a:pPr>
            <a:r>
              <a:rPr b="1" lang="en" sz="1100">
                <a:latin typeface="Times New Roman"/>
                <a:ea typeface="Times New Roman"/>
                <a:cs typeface="Times New Roman"/>
                <a:sym typeface="Times New Roman"/>
              </a:rPr>
              <a:t>aisle_unique_users - </a:t>
            </a:r>
            <a:r>
              <a:rPr lang="en" sz="1100">
                <a:latin typeface="Times New Roman"/>
                <a:ea typeface="Times New Roman"/>
                <a:cs typeface="Times New Roman"/>
                <a:sym typeface="Times New Roman"/>
              </a:rPr>
              <a:t>unique users for each aisle by fetching unique values in user_id column.</a:t>
            </a:r>
            <a:endParaRPr sz="1100">
              <a:latin typeface="Times New Roman"/>
              <a:ea typeface="Times New Roman"/>
              <a:cs typeface="Times New Roman"/>
              <a:sym typeface="Times New Roman"/>
            </a:endParaRPr>
          </a:p>
          <a:p>
            <a:pPr indent="-298450" lvl="0" marL="914400" rtl="0" algn="l">
              <a:lnSpc>
                <a:spcPct val="100000"/>
              </a:lnSpc>
              <a:spcBef>
                <a:spcPts val="0"/>
              </a:spcBef>
              <a:spcAft>
                <a:spcPts val="0"/>
              </a:spcAft>
              <a:buSzPts val="1100"/>
              <a:buAutoNum type="arabicPeriod"/>
            </a:pPr>
            <a:r>
              <a:rPr b="1" lang="en" sz="1100"/>
              <a:t>Department Features:</a:t>
            </a:r>
            <a:endParaRPr b="1" sz="1100"/>
          </a:p>
          <a:p>
            <a:pPr indent="-298450" lvl="1" marL="1371600" rtl="0" algn="l">
              <a:spcBef>
                <a:spcPts val="0"/>
              </a:spcBef>
              <a:spcAft>
                <a:spcPts val="0"/>
              </a:spcAft>
              <a:buSzPts val="1100"/>
              <a:buAutoNum type="alphaLcPeriod"/>
            </a:pPr>
            <a:r>
              <a:rPr b="1" lang="en" sz="1100">
                <a:latin typeface="Times New Roman"/>
                <a:ea typeface="Times New Roman"/>
                <a:cs typeface="Times New Roman"/>
                <a:sym typeface="Times New Roman"/>
              </a:rPr>
              <a:t>dept_add_to_cart_order_mean - </a:t>
            </a:r>
            <a:r>
              <a:rPr lang="en" sz="1100">
                <a:latin typeface="Times New Roman"/>
                <a:ea typeface="Times New Roman"/>
                <a:cs typeface="Times New Roman"/>
                <a:sym typeface="Times New Roman"/>
              </a:rPr>
              <a:t>Department cart position by calculating add_to_cart_order mean for each department.</a:t>
            </a:r>
            <a:endParaRPr sz="1100">
              <a:latin typeface="Times New Roman"/>
              <a:ea typeface="Times New Roman"/>
              <a:cs typeface="Times New Roman"/>
              <a:sym typeface="Times New Roman"/>
            </a:endParaRPr>
          </a:p>
          <a:p>
            <a:pPr indent="-298450" lvl="1" marL="1371600" rtl="0" algn="l">
              <a:spcBef>
                <a:spcPts val="0"/>
              </a:spcBef>
              <a:spcAft>
                <a:spcPts val="0"/>
              </a:spcAft>
              <a:buSzPts val="1100"/>
              <a:buAutoNum type="alphaLcPeriod"/>
            </a:pPr>
            <a:r>
              <a:rPr b="1" lang="en" sz="1100">
                <a:latin typeface="Times New Roman"/>
                <a:ea typeface="Times New Roman"/>
                <a:cs typeface="Times New Roman"/>
                <a:sym typeface="Times New Roman"/>
              </a:rPr>
              <a:t>dept_add_to_cart_order_std - </a:t>
            </a:r>
            <a:r>
              <a:rPr lang="en" sz="1100">
                <a:latin typeface="Times New Roman"/>
                <a:ea typeface="Times New Roman"/>
                <a:cs typeface="Times New Roman"/>
                <a:sym typeface="Times New Roman"/>
              </a:rPr>
              <a:t>Department cart std by calculating add_to_cart_order std for each department.</a:t>
            </a:r>
            <a:endParaRPr sz="1100">
              <a:latin typeface="Times New Roman"/>
              <a:ea typeface="Times New Roman"/>
              <a:cs typeface="Times New Roman"/>
              <a:sym typeface="Times New Roman"/>
            </a:endParaRPr>
          </a:p>
          <a:p>
            <a:pPr indent="-298450" lvl="1" marL="1371600" rtl="0" algn="l">
              <a:spcBef>
                <a:spcPts val="0"/>
              </a:spcBef>
              <a:spcAft>
                <a:spcPts val="0"/>
              </a:spcAft>
              <a:buSzPts val="1100"/>
              <a:buAutoNum type="alphaLcPeriod"/>
            </a:pPr>
            <a:r>
              <a:rPr b="1" lang="en" sz="1100">
                <a:latin typeface="Times New Roman"/>
                <a:ea typeface="Times New Roman"/>
                <a:cs typeface="Times New Roman"/>
                <a:sym typeface="Times New Roman"/>
              </a:rPr>
              <a:t>dept_order_total - </a:t>
            </a:r>
            <a:r>
              <a:rPr lang="en" sz="1100">
                <a:latin typeface="Times New Roman"/>
                <a:ea typeface="Times New Roman"/>
                <a:cs typeface="Times New Roman"/>
                <a:sym typeface="Times New Roman"/>
              </a:rPr>
              <a:t>total orders made for each department by calculating count of all reorders for each department.</a:t>
            </a:r>
            <a:endParaRPr sz="1100">
              <a:latin typeface="Times New Roman"/>
              <a:ea typeface="Times New Roman"/>
              <a:cs typeface="Times New Roman"/>
              <a:sym typeface="Times New Roman"/>
            </a:endParaRPr>
          </a:p>
          <a:p>
            <a:pPr indent="-298450" lvl="1" marL="1371600" rtl="0" algn="l">
              <a:spcBef>
                <a:spcPts val="0"/>
              </a:spcBef>
              <a:spcAft>
                <a:spcPts val="0"/>
              </a:spcAft>
              <a:buSzPts val="1100"/>
              <a:buAutoNum type="alphaLcPeriod"/>
            </a:pPr>
            <a:r>
              <a:rPr b="1" lang="en" sz="1100">
                <a:latin typeface="Times New Roman"/>
                <a:ea typeface="Times New Roman"/>
                <a:cs typeface="Times New Roman"/>
                <a:sym typeface="Times New Roman"/>
              </a:rPr>
              <a:t>dept_reorder_total - </a:t>
            </a:r>
            <a:r>
              <a:rPr lang="en" sz="1100">
                <a:latin typeface="Times New Roman"/>
                <a:ea typeface="Times New Roman"/>
                <a:cs typeface="Times New Roman"/>
                <a:sym typeface="Times New Roman"/>
              </a:rPr>
              <a:t>total reorders made for each department by calculating sum of all reorders for each department.</a:t>
            </a:r>
            <a:endParaRPr sz="1100">
              <a:latin typeface="Times New Roman"/>
              <a:ea typeface="Times New Roman"/>
              <a:cs typeface="Times New Roman"/>
              <a:sym typeface="Times New Roman"/>
            </a:endParaRPr>
          </a:p>
          <a:p>
            <a:pPr indent="-298450" lvl="1" marL="1371600" rtl="0" algn="l">
              <a:spcBef>
                <a:spcPts val="0"/>
              </a:spcBef>
              <a:spcAft>
                <a:spcPts val="0"/>
              </a:spcAft>
              <a:buSzPts val="1100"/>
              <a:buAutoNum type="alphaLcPeriod"/>
            </a:pPr>
            <a:r>
              <a:rPr b="1" lang="en" sz="1100">
                <a:latin typeface="Times New Roman"/>
                <a:ea typeface="Times New Roman"/>
                <a:cs typeface="Times New Roman"/>
                <a:sym typeface="Times New Roman"/>
              </a:rPr>
              <a:t>dept_reorder_rate - </a:t>
            </a:r>
            <a:r>
              <a:rPr lang="en" sz="1100">
                <a:latin typeface="Times New Roman"/>
                <a:ea typeface="Times New Roman"/>
                <a:cs typeface="Times New Roman"/>
                <a:sym typeface="Times New Roman"/>
              </a:rPr>
              <a:t>reorder rate for each department by calculating mean of all reorders for each department.</a:t>
            </a:r>
            <a:endParaRPr sz="1100">
              <a:latin typeface="Times New Roman"/>
              <a:ea typeface="Times New Roman"/>
              <a:cs typeface="Times New Roman"/>
              <a:sym typeface="Times New Roman"/>
            </a:endParaRPr>
          </a:p>
          <a:p>
            <a:pPr indent="-298450" lvl="1" marL="1371600" rtl="0" algn="l">
              <a:spcBef>
                <a:spcPts val="0"/>
              </a:spcBef>
              <a:spcAft>
                <a:spcPts val="0"/>
              </a:spcAft>
              <a:buSzPts val="1100"/>
              <a:buAutoNum type="alphaLcPeriod"/>
            </a:pPr>
            <a:r>
              <a:rPr b="1" lang="en" sz="1100">
                <a:latin typeface="Times New Roman"/>
                <a:ea typeface="Times New Roman"/>
                <a:cs typeface="Times New Roman"/>
                <a:sym typeface="Times New Roman"/>
              </a:rPr>
              <a:t>dept_unique_users - </a:t>
            </a:r>
            <a:r>
              <a:rPr lang="en" sz="1100">
                <a:latin typeface="Times New Roman"/>
                <a:ea typeface="Times New Roman"/>
                <a:cs typeface="Times New Roman"/>
                <a:sym typeface="Times New Roman"/>
              </a:rPr>
              <a:t>unique users for each department by fetching unique values in user_id column.</a:t>
            </a:r>
            <a:endParaRPr sz="1100">
              <a:latin typeface="Times New Roman"/>
              <a:ea typeface="Times New Roman"/>
              <a:cs typeface="Times New Roman"/>
              <a:sym typeface="Times New Roman"/>
            </a:endParaRPr>
          </a:p>
          <a:p>
            <a:pPr indent="0" lvl="0" marL="0" rtl="0" algn="l">
              <a:spcBef>
                <a:spcPts val="0"/>
              </a:spcBef>
              <a:spcAft>
                <a:spcPts val="1200"/>
              </a:spcAft>
              <a:buNone/>
            </a:pPr>
            <a:r>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3"/>
          <p:cNvSpPr txBox="1"/>
          <p:nvPr>
            <p:ph type="title"/>
          </p:nvPr>
        </p:nvSpPr>
        <p:spPr>
          <a:xfrm>
            <a:off x="311700" y="2873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55000"/>
              <a:buFont typeface="Arial"/>
              <a:buNone/>
            </a:pPr>
            <a:r>
              <a:rPr b="1" lang="en" sz="2000">
                <a:latin typeface="Times New Roman"/>
                <a:ea typeface="Times New Roman"/>
                <a:cs typeface="Times New Roman"/>
                <a:sym typeface="Times New Roman"/>
              </a:rPr>
              <a:t>Feature Engineering (Contd.)</a:t>
            </a:r>
            <a:endParaRPr/>
          </a:p>
        </p:txBody>
      </p:sp>
      <p:sp>
        <p:nvSpPr>
          <p:cNvPr id="271" name="Google Shape;271;p33"/>
          <p:cNvSpPr txBox="1"/>
          <p:nvPr>
            <p:ph idx="1" type="body"/>
          </p:nvPr>
        </p:nvSpPr>
        <p:spPr>
          <a:xfrm>
            <a:off x="311700" y="675900"/>
            <a:ext cx="8520600" cy="3416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In the next step, we merge all the new features data frames into one product features data frame.</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Next remove the following unnecessary fields from the data frame - 'product_name', 'aisle_id', 'department_id'.</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Then encode 'aisle_id' &amp; 'department_id' columns using category_encoders module’s BinaryEncoder.</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Next, create user-level features as follows:</a:t>
            </a:r>
            <a:endParaRPr sz="1100">
              <a:latin typeface="Times New Roman"/>
              <a:ea typeface="Times New Roman"/>
              <a:cs typeface="Times New Roman"/>
              <a:sym typeface="Times New Roman"/>
            </a:endParaRPr>
          </a:p>
          <a:p>
            <a:pPr indent="-298450" lvl="0" marL="914400" rtl="0" algn="l">
              <a:spcBef>
                <a:spcPts val="0"/>
              </a:spcBef>
              <a:spcAft>
                <a:spcPts val="0"/>
              </a:spcAft>
              <a:buSzPts val="1100"/>
              <a:buAutoNum type="arabicPeriod"/>
            </a:pPr>
            <a:r>
              <a:rPr b="1" lang="en" sz="1100">
                <a:latin typeface="Times New Roman"/>
                <a:ea typeface="Times New Roman"/>
                <a:cs typeface="Times New Roman"/>
                <a:sym typeface="Times New Roman"/>
              </a:rPr>
              <a:t>dow_mean - </a:t>
            </a:r>
            <a:r>
              <a:rPr lang="en" sz="1100">
                <a:latin typeface="Times New Roman"/>
                <a:ea typeface="Times New Roman"/>
                <a:cs typeface="Times New Roman"/>
                <a:sym typeface="Times New Roman"/>
              </a:rPr>
              <a:t>order day of week avg for each user by calculating mean of order_dow.</a:t>
            </a:r>
            <a:endParaRPr sz="1100">
              <a:latin typeface="Times New Roman"/>
              <a:ea typeface="Times New Roman"/>
              <a:cs typeface="Times New Roman"/>
              <a:sym typeface="Times New Roman"/>
            </a:endParaRPr>
          </a:p>
          <a:p>
            <a:pPr indent="-298450" lvl="0" marL="914400" rtl="0" algn="l">
              <a:spcBef>
                <a:spcPts val="0"/>
              </a:spcBef>
              <a:spcAft>
                <a:spcPts val="0"/>
              </a:spcAft>
              <a:buSzPts val="1100"/>
              <a:buAutoNum type="arabicPeriod"/>
            </a:pPr>
            <a:r>
              <a:rPr b="1" lang="en" sz="1100">
                <a:latin typeface="Times New Roman"/>
                <a:ea typeface="Times New Roman"/>
                <a:cs typeface="Times New Roman"/>
                <a:sym typeface="Times New Roman"/>
              </a:rPr>
              <a:t>dow_std - </a:t>
            </a:r>
            <a:r>
              <a:rPr lang="en" sz="1100">
                <a:latin typeface="Times New Roman"/>
                <a:ea typeface="Times New Roman"/>
                <a:cs typeface="Times New Roman"/>
                <a:sym typeface="Times New Roman"/>
              </a:rPr>
              <a:t>order day of week std for each user by calculating std of order_dow.</a:t>
            </a:r>
            <a:endParaRPr sz="1100">
              <a:latin typeface="Times New Roman"/>
              <a:ea typeface="Times New Roman"/>
              <a:cs typeface="Times New Roman"/>
              <a:sym typeface="Times New Roman"/>
            </a:endParaRPr>
          </a:p>
          <a:p>
            <a:pPr indent="-298450" lvl="0" marL="914400" rtl="0" algn="l">
              <a:spcBef>
                <a:spcPts val="0"/>
              </a:spcBef>
              <a:spcAft>
                <a:spcPts val="0"/>
              </a:spcAft>
              <a:buSzPts val="1100"/>
              <a:buAutoNum type="arabicPeriod"/>
            </a:pPr>
            <a:r>
              <a:rPr b="1" lang="en" sz="1100">
                <a:latin typeface="Times New Roman"/>
                <a:ea typeface="Times New Roman"/>
                <a:cs typeface="Times New Roman"/>
                <a:sym typeface="Times New Roman"/>
              </a:rPr>
              <a:t>doh_mean - </a:t>
            </a:r>
            <a:r>
              <a:rPr lang="en" sz="1100">
                <a:latin typeface="Times New Roman"/>
                <a:ea typeface="Times New Roman"/>
                <a:cs typeface="Times New Roman"/>
                <a:sym typeface="Times New Roman"/>
              </a:rPr>
              <a:t>order hour of day avg for each user by calculating mean of order_hour_of_day.</a:t>
            </a:r>
            <a:endParaRPr sz="1100">
              <a:latin typeface="Times New Roman"/>
              <a:ea typeface="Times New Roman"/>
              <a:cs typeface="Times New Roman"/>
              <a:sym typeface="Times New Roman"/>
            </a:endParaRPr>
          </a:p>
          <a:p>
            <a:pPr indent="-298450" lvl="0" marL="914400" rtl="0" algn="l">
              <a:spcBef>
                <a:spcPts val="0"/>
              </a:spcBef>
              <a:spcAft>
                <a:spcPts val="0"/>
              </a:spcAft>
              <a:buSzPts val="1100"/>
              <a:buAutoNum type="arabicPeriod"/>
            </a:pPr>
            <a:r>
              <a:rPr b="1" lang="en" sz="1100">
                <a:latin typeface="Times New Roman"/>
                <a:ea typeface="Times New Roman"/>
                <a:cs typeface="Times New Roman"/>
                <a:sym typeface="Times New Roman"/>
              </a:rPr>
              <a:t>doh_std - </a:t>
            </a:r>
            <a:r>
              <a:rPr lang="en" sz="1100">
                <a:latin typeface="Times New Roman"/>
                <a:ea typeface="Times New Roman"/>
                <a:cs typeface="Times New Roman"/>
                <a:sym typeface="Times New Roman"/>
              </a:rPr>
              <a:t>order hour of day std for each user by calculating std of order_hour_of_day.</a:t>
            </a:r>
            <a:endParaRPr sz="1100">
              <a:latin typeface="Times New Roman"/>
              <a:ea typeface="Times New Roman"/>
              <a:cs typeface="Times New Roman"/>
              <a:sym typeface="Times New Roman"/>
            </a:endParaRPr>
          </a:p>
          <a:p>
            <a:pPr indent="-298450" lvl="0" marL="914400" rtl="0" algn="l">
              <a:spcBef>
                <a:spcPts val="0"/>
              </a:spcBef>
              <a:spcAft>
                <a:spcPts val="0"/>
              </a:spcAft>
              <a:buSzPts val="1100"/>
              <a:buAutoNum type="arabicPeriod"/>
            </a:pPr>
            <a:r>
              <a:rPr b="1" lang="en" sz="1100">
                <a:latin typeface="Times New Roman"/>
                <a:ea typeface="Times New Roman"/>
                <a:cs typeface="Times New Roman"/>
                <a:sym typeface="Times New Roman"/>
              </a:rPr>
              <a:t>days_since_prior_order_mean - </a:t>
            </a:r>
            <a:r>
              <a:rPr lang="en" sz="1100">
                <a:latin typeface="Times New Roman"/>
                <a:ea typeface="Times New Roman"/>
                <a:cs typeface="Times New Roman"/>
                <a:sym typeface="Times New Roman"/>
              </a:rPr>
              <a:t>number of days since prior avg for each user by calculating mean of days_since_prior_order.</a:t>
            </a:r>
            <a:endParaRPr sz="1100">
              <a:latin typeface="Times New Roman"/>
              <a:ea typeface="Times New Roman"/>
              <a:cs typeface="Times New Roman"/>
              <a:sym typeface="Times New Roman"/>
            </a:endParaRPr>
          </a:p>
          <a:p>
            <a:pPr indent="-298450" lvl="0" marL="914400" rtl="0" algn="l">
              <a:spcBef>
                <a:spcPts val="0"/>
              </a:spcBef>
              <a:spcAft>
                <a:spcPts val="0"/>
              </a:spcAft>
              <a:buSzPts val="1100"/>
              <a:buAutoNum type="arabicPeriod"/>
            </a:pPr>
            <a:r>
              <a:rPr b="1" lang="en" sz="1100">
                <a:latin typeface="Times New Roman"/>
                <a:ea typeface="Times New Roman"/>
                <a:cs typeface="Times New Roman"/>
                <a:sym typeface="Times New Roman"/>
              </a:rPr>
              <a:t>days_since_prior_order_std - </a:t>
            </a:r>
            <a:r>
              <a:rPr lang="en" sz="1100">
                <a:latin typeface="Times New Roman"/>
                <a:ea typeface="Times New Roman"/>
                <a:cs typeface="Times New Roman"/>
                <a:sym typeface="Times New Roman"/>
              </a:rPr>
              <a:t>number of days since prior for each user by calculating std of days_since_prior_order.</a:t>
            </a:r>
            <a:endParaRPr sz="1100">
              <a:latin typeface="Times New Roman"/>
              <a:ea typeface="Times New Roman"/>
              <a:cs typeface="Times New Roman"/>
              <a:sym typeface="Times New Roman"/>
            </a:endParaRPr>
          </a:p>
          <a:p>
            <a:pPr indent="-298450" lvl="0" marL="914400" rtl="0" algn="l">
              <a:spcBef>
                <a:spcPts val="0"/>
              </a:spcBef>
              <a:spcAft>
                <a:spcPts val="0"/>
              </a:spcAft>
              <a:buSzPts val="1100"/>
              <a:buAutoNum type="arabicPeriod"/>
            </a:pPr>
            <a:r>
              <a:rPr b="1" lang="en" sz="1100">
                <a:latin typeface="Times New Roman"/>
                <a:ea typeface="Times New Roman"/>
                <a:cs typeface="Times New Roman"/>
                <a:sym typeface="Times New Roman"/>
              </a:rPr>
              <a:t>unique_orders_by_user - </a:t>
            </a:r>
            <a:r>
              <a:rPr lang="en" sz="1100">
                <a:latin typeface="Times New Roman"/>
                <a:ea typeface="Times New Roman"/>
                <a:cs typeface="Times New Roman"/>
                <a:sym typeface="Times New Roman"/>
              </a:rPr>
              <a:t>unique orders for each user by fetching unique values in order_number column.</a:t>
            </a:r>
            <a:endParaRPr sz="1100">
              <a:latin typeface="Times New Roman"/>
              <a:ea typeface="Times New Roman"/>
              <a:cs typeface="Times New Roman"/>
              <a:sym typeface="Times New Roman"/>
            </a:endParaRPr>
          </a:p>
          <a:p>
            <a:pPr indent="-298450" lvl="0" marL="914400" rtl="0" algn="l">
              <a:spcBef>
                <a:spcPts val="0"/>
              </a:spcBef>
              <a:spcAft>
                <a:spcPts val="0"/>
              </a:spcAft>
              <a:buSzPts val="1100"/>
              <a:buAutoNum type="arabicPeriod"/>
            </a:pPr>
            <a:r>
              <a:rPr b="1" lang="en" sz="1100">
                <a:latin typeface="Times New Roman"/>
                <a:ea typeface="Times New Roman"/>
                <a:cs typeface="Times New Roman"/>
                <a:sym typeface="Times New Roman"/>
              </a:rPr>
              <a:t>unique_product_by_user - </a:t>
            </a:r>
            <a:r>
              <a:rPr lang="en" sz="1100">
                <a:latin typeface="Times New Roman"/>
                <a:ea typeface="Times New Roman"/>
                <a:cs typeface="Times New Roman"/>
                <a:sym typeface="Times New Roman"/>
              </a:rPr>
              <a:t>unique products for each user by fetching unique values in product_id column.</a:t>
            </a:r>
            <a:endParaRPr sz="1100">
              <a:latin typeface="Times New Roman"/>
              <a:ea typeface="Times New Roman"/>
              <a:cs typeface="Times New Roman"/>
              <a:sym typeface="Times New Roman"/>
            </a:endParaRPr>
          </a:p>
          <a:p>
            <a:pPr indent="-298450" lvl="0" marL="914400" rtl="0" algn="l">
              <a:spcBef>
                <a:spcPts val="0"/>
              </a:spcBef>
              <a:spcAft>
                <a:spcPts val="0"/>
              </a:spcAft>
              <a:buSzPts val="1100"/>
              <a:buAutoNum type="arabicPeriod"/>
            </a:pPr>
            <a:r>
              <a:rPr b="1" lang="en" sz="1100">
                <a:latin typeface="Times New Roman"/>
                <a:ea typeface="Times New Roman"/>
                <a:cs typeface="Times New Roman"/>
                <a:sym typeface="Times New Roman"/>
              </a:rPr>
              <a:t>products_by_user - </a:t>
            </a:r>
            <a:r>
              <a:rPr lang="en" sz="1100">
                <a:latin typeface="Times New Roman"/>
                <a:ea typeface="Times New Roman"/>
                <a:cs typeface="Times New Roman"/>
                <a:sym typeface="Times New Roman"/>
              </a:rPr>
              <a:t>totat products bought by a user by calculating total count.</a:t>
            </a:r>
            <a:endParaRPr sz="1100">
              <a:latin typeface="Times New Roman"/>
              <a:ea typeface="Times New Roman"/>
              <a:cs typeface="Times New Roman"/>
              <a:sym typeface="Times New Roman"/>
            </a:endParaRPr>
          </a:p>
          <a:p>
            <a:pPr indent="-298450" lvl="0" marL="914400" rtl="0" algn="l">
              <a:spcBef>
                <a:spcPts val="0"/>
              </a:spcBef>
              <a:spcAft>
                <a:spcPts val="0"/>
              </a:spcAft>
              <a:buSzPts val="1100"/>
              <a:buAutoNum type="arabicPeriod"/>
            </a:pPr>
            <a:r>
              <a:rPr b="1" lang="en" sz="1100">
                <a:latin typeface="Times New Roman"/>
                <a:ea typeface="Times New Roman"/>
                <a:cs typeface="Times New Roman"/>
                <a:sym typeface="Times New Roman"/>
              </a:rPr>
              <a:t>reorders_by_user - </a:t>
            </a:r>
            <a:r>
              <a:rPr lang="en" sz="1100">
                <a:latin typeface="Times New Roman"/>
                <a:ea typeface="Times New Roman"/>
                <a:cs typeface="Times New Roman"/>
                <a:sym typeface="Times New Roman"/>
              </a:rPr>
              <a:t>total reorders made by each user by calculating sum of all reorders for each user.</a:t>
            </a:r>
            <a:endParaRPr sz="1100">
              <a:latin typeface="Times New Roman"/>
              <a:ea typeface="Times New Roman"/>
              <a:cs typeface="Times New Roman"/>
              <a:sym typeface="Times New Roman"/>
            </a:endParaRPr>
          </a:p>
          <a:p>
            <a:pPr indent="-298450" lvl="0" marL="914400" rtl="0" algn="l">
              <a:spcBef>
                <a:spcPts val="0"/>
              </a:spcBef>
              <a:spcAft>
                <a:spcPts val="0"/>
              </a:spcAft>
              <a:buSzPts val="1100"/>
              <a:buAutoNum type="arabicPeriod"/>
            </a:pPr>
            <a:r>
              <a:rPr b="1" lang="en" sz="1100">
                <a:latin typeface="Times New Roman"/>
                <a:ea typeface="Times New Roman"/>
                <a:cs typeface="Times New Roman"/>
                <a:sym typeface="Times New Roman"/>
              </a:rPr>
              <a:t>reorder_rate_by_user - </a:t>
            </a:r>
            <a:r>
              <a:rPr lang="en" sz="1100">
                <a:latin typeface="Times New Roman"/>
                <a:ea typeface="Times New Roman"/>
                <a:cs typeface="Times New Roman"/>
                <a:sym typeface="Times New Roman"/>
              </a:rPr>
              <a:t>reorder rate for each user by calculating mean of all reorders for each user.</a:t>
            </a:r>
            <a:endParaRPr sz="1100">
              <a:latin typeface="Times New Roman"/>
              <a:ea typeface="Times New Roman"/>
              <a:cs typeface="Times New Roman"/>
              <a:sym typeface="Times New Roman"/>
            </a:endParaRPr>
          </a:p>
          <a:p>
            <a:pPr indent="-298450" lvl="0" marL="914400" rtl="0" algn="l">
              <a:spcBef>
                <a:spcPts val="0"/>
              </a:spcBef>
              <a:spcAft>
                <a:spcPts val="0"/>
              </a:spcAft>
              <a:buSzPts val="1100"/>
              <a:buAutoNum type="arabicPeriod"/>
            </a:pPr>
            <a:r>
              <a:rPr b="1" lang="en" sz="1100">
                <a:latin typeface="Times New Roman"/>
                <a:ea typeface="Times New Roman"/>
                <a:cs typeface="Times New Roman"/>
                <a:sym typeface="Times New Roman"/>
              </a:rPr>
              <a:t>order_size_avg - </a:t>
            </a:r>
            <a:r>
              <a:rPr lang="en" sz="1100">
                <a:latin typeface="Times New Roman"/>
                <a:ea typeface="Times New Roman"/>
                <a:cs typeface="Times New Roman"/>
                <a:sym typeface="Times New Roman"/>
              </a:rPr>
              <a:t>User's average size of order by calculating total count of reorders on data grouped by user_id &amp; order_number and then grouped by user_id of the new data frame.</a:t>
            </a:r>
            <a:endParaRPr sz="1100">
              <a:latin typeface="Times New Roman"/>
              <a:ea typeface="Times New Roman"/>
              <a:cs typeface="Times New Roman"/>
              <a:sym typeface="Times New Roman"/>
            </a:endParaRPr>
          </a:p>
          <a:p>
            <a:pPr indent="-298450" lvl="0" marL="914400" rtl="0" algn="l">
              <a:spcBef>
                <a:spcPts val="0"/>
              </a:spcBef>
              <a:spcAft>
                <a:spcPts val="0"/>
              </a:spcAft>
              <a:buSzPts val="1100"/>
              <a:buAutoNum type="arabicPeriod"/>
            </a:pPr>
            <a:r>
              <a:rPr b="1" lang="en" sz="1100">
                <a:latin typeface="Times New Roman"/>
                <a:ea typeface="Times New Roman"/>
                <a:cs typeface="Times New Roman"/>
                <a:sym typeface="Times New Roman"/>
              </a:rPr>
              <a:t>reorder_in_order - </a:t>
            </a:r>
            <a:r>
              <a:rPr lang="en" sz="1100">
                <a:latin typeface="Times New Roman"/>
                <a:ea typeface="Times New Roman"/>
                <a:cs typeface="Times New Roman"/>
                <a:sym typeface="Times New Roman"/>
              </a:rPr>
              <a:t>User's mean of all orders of reorders by calculating total count of reorders on data grouped by user_id &amp; order_number and then grouped by user_id of the new data frame.</a:t>
            </a:r>
            <a:endParaRPr sz="1100">
              <a:latin typeface="Times New Roman"/>
              <a:ea typeface="Times New Roman"/>
              <a:cs typeface="Times New Roman"/>
              <a:sym typeface="Times New Roman"/>
            </a:endParaRPr>
          </a:p>
          <a:p>
            <a:pPr indent="-298450" lvl="0" marL="914400" rtl="0" algn="l">
              <a:spcBef>
                <a:spcPts val="0"/>
              </a:spcBef>
              <a:spcAft>
                <a:spcPts val="0"/>
              </a:spcAft>
              <a:buSzPts val="1100"/>
              <a:buAutoNum type="arabicPeriod"/>
            </a:pPr>
            <a:r>
              <a:rPr b="1" lang="en" sz="1100">
                <a:latin typeface="Times New Roman"/>
                <a:ea typeface="Times New Roman"/>
                <a:cs typeface="Times New Roman"/>
                <a:sym typeface="Times New Roman"/>
              </a:rPr>
              <a:t>orders_1, orders_2, orders_3 - </a:t>
            </a:r>
            <a:r>
              <a:rPr lang="en" sz="1100">
                <a:latin typeface="Times New Roman"/>
                <a:ea typeface="Times New Roman"/>
                <a:cs typeface="Times New Roman"/>
                <a:sym typeface="Times New Roman"/>
              </a:rPr>
              <a:t>total number of order items in the user's last three orders.</a:t>
            </a:r>
            <a:endParaRPr sz="1100">
              <a:latin typeface="Times New Roman"/>
              <a:ea typeface="Times New Roman"/>
              <a:cs typeface="Times New Roman"/>
              <a:sym typeface="Times New Roman"/>
            </a:endParaRPr>
          </a:p>
          <a:p>
            <a:pPr indent="-298450" lvl="0" marL="914400" rtl="0" algn="l">
              <a:spcBef>
                <a:spcPts val="0"/>
              </a:spcBef>
              <a:spcAft>
                <a:spcPts val="0"/>
              </a:spcAft>
              <a:buSzPts val="1100"/>
              <a:buAutoNum type="arabicPeriod"/>
            </a:pPr>
            <a:r>
              <a:rPr b="1" lang="en" sz="1100">
                <a:latin typeface="Times New Roman"/>
                <a:ea typeface="Times New Roman"/>
                <a:cs typeface="Times New Roman"/>
                <a:sym typeface="Times New Roman"/>
              </a:rPr>
              <a:t>reorder_1, reorder_2, reorder_3 - </a:t>
            </a:r>
            <a:r>
              <a:rPr lang="en" sz="1100">
                <a:latin typeface="Times New Roman"/>
                <a:ea typeface="Times New Roman"/>
                <a:cs typeface="Times New Roman"/>
                <a:sym typeface="Times New Roman"/>
              </a:rPr>
              <a:t>reorder rate in the user's last three orders.</a:t>
            </a:r>
            <a:endParaRPr sz="11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p>
          <a:p>
            <a:pPr indent="0" lvl="0" marL="0" rtl="0" algn="l">
              <a:spcBef>
                <a:spcPts val="1200"/>
              </a:spcBef>
              <a:spcAft>
                <a:spcPts val="1200"/>
              </a:spcAft>
              <a:buNone/>
            </a:pPr>
            <a:r>
              <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4"/>
          <p:cNvSpPr txBox="1"/>
          <p:nvPr>
            <p:ph type="title"/>
          </p:nvPr>
        </p:nvSpPr>
        <p:spPr>
          <a:xfrm>
            <a:off x="819150" y="218875"/>
            <a:ext cx="7505700" cy="437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55000"/>
              <a:buFont typeface="Arial"/>
              <a:buNone/>
            </a:pPr>
            <a:r>
              <a:rPr b="1" lang="en" sz="2000">
                <a:latin typeface="Times New Roman"/>
                <a:ea typeface="Times New Roman"/>
                <a:cs typeface="Times New Roman"/>
                <a:sym typeface="Times New Roman"/>
              </a:rPr>
              <a:t>Feature Engineering (Contd.)</a:t>
            </a:r>
            <a:endParaRPr/>
          </a:p>
        </p:txBody>
      </p:sp>
      <p:sp>
        <p:nvSpPr>
          <p:cNvPr id="277" name="Google Shape;277;p34"/>
          <p:cNvSpPr txBox="1"/>
          <p:nvPr>
            <p:ph idx="1" type="body"/>
          </p:nvPr>
        </p:nvSpPr>
        <p:spPr>
          <a:xfrm>
            <a:off x="819150" y="656575"/>
            <a:ext cx="7505700" cy="3781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Next, create user product features as follows:</a:t>
            </a:r>
            <a:endParaRPr sz="1100">
              <a:latin typeface="Times New Roman"/>
              <a:ea typeface="Times New Roman"/>
              <a:cs typeface="Times New Roman"/>
              <a:sym typeface="Times New Roman"/>
            </a:endParaRPr>
          </a:p>
          <a:p>
            <a:pPr indent="-298450" lvl="0" marL="914400" rtl="0" algn="l">
              <a:spcBef>
                <a:spcPts val="0"/>
              </a:spcBef>
              <a:spcAft>
                <a:spcPts val="0"/>
              </a:spcAft>
              <a:buSzPts val="1100"/>
              <a:buFont typeface="Times New Roman"/>
              <a:buAutoNum type="arabicPeriod"/>
            </a:pPr>
            <a:r>
              <a:rPr b="1" lang="en" sz="1100">
                <a:latin typeface="Times New Roman"/>
                <a:ea typeface="Times New Roman"/>
                <a:cs typeface="Times New Roman"/>
                <a:sym typeface="Times New Roman"/>
              </a:rPr>
              <a:t>total_orders_by_user - </a:t>
            </a:r>
            <a:r>
              <a:rPr lang="en" sz="1100">
                <a:latin typeface="Times New Roman"/>
                <a:ea typeface="Times New Roman"/>
                <a:cs typeface="Times New Roman"/>
                <a:sym typeface="Times New Roman"/>
              </a:rPr>
              <a:t>Total orders by a user for a product by calculating the count of all reorders on data grouped by user_id &amp; product_id.</a:t>
            </a:r>
            <a:endParaRPr sz="1100">
              <a:latin typeface="Times New Roman"/>
              <a:ea typeface="Times New Roman"/>
              <a:cs typeface="Times New Roman"/>
              <a:sym typeface="Times New Roman"/>
            </a:endParaRPr>
          </a:p>
          <a:p>
            <a:pPr indent="-298450" lvl="0" marL="914400" rtl="0" algn="l">
              <a:spcBef>
                <a:spcPts val="0"/>
              </a:spcBef>
              <a:spcAft>
                <a:spcPts val="0"/>
              </a:spcAft>
              <a:buSzPts val="1100"/>
              <a:buFont typeface="Times New Roman"/>
              <a:buAutoNum type="arabicPeriod"/>
            </a:pPr>
            <a:r>
              <a:rPr b="1" lang="en" sz="1100">
                <a:latin typeface="Times New Roman"/>
                <a:ea typeface="Times New Roman"/>
                <a:cs typeface="Times New Roman"/>
                <a:sym typeface="Times New Roman"/>
              </a:rPr>
              <a:t>total_reorders_by_user - </a:t>
            </a:r>
            <a:r>
              <a:rPr lang="en" sz="1100">
                <a:latin typeface="Times New Roman"/>
                <a:ea typeface="Times New Roman"/>
                <a:cs typeface="Times New Roman"/>
                <a:sym typeface="Times New Roman"/>
              </a:rPr>
              <a:t>Total reorders by a user for a product by calculating the sum of all reorders on data grouped by user_id &amp; product_id.</a:t>
            </a:r>
            <a:endParaRPr sz="1100">
              <a:latin typeface="Times New Roman"/>
              <a:ea typeface="Times New Roman"/>
              <a:cs typeface="Times New Roman"/>
              <a:sym typeface="Times New Roman"/>
            </a:endParaRPr>
          </a:p>
          <a:p>
            <a:pPr indent="-298450" lvl="0" marL="914400" rtl="0" algn="l">
              <a:spcBef>
                <a:spcPts val="0"/>
              </a:spcBef>
              <a:spcAft>
                <a:spcPts val="0"/>
              </a:spcAft>
              <a:buSzPts val="1100"/>
              <a:buFont typeface="Times New Roman"/>
              <a:buAutoNum type="arabicPeriod"/>
            </a:pPr>
            <a:r>
              <a:rPr b="1" lang="en" sz="1100">
                <a:latin typeface="Times New Roman"/>
                <a:ea typeface="Times New Roman"/>
                <a:cs typeface="Times New Roman"/>
                <a:sym typeface="Times New Roman"/>
              </a:rPr>
              <a:t>user_reorder_rate - </a:t>
            </a:r>
            <a:r>
              <a:rPr lang="en" sz="1100">
                <a:latin typeface="Times New Roman"/>
                <a:ea typeface="Times New Roman"/>
                <a:cs typeface="Times New Roman"/>
                <a:sym typeface="Times New Roman"/>
              </a:rPr>
              <a:t>Reorder rate of a user for a product by calculating the mean of all reorders on data grouped by user_id &amp; product_id.</a:t>
            </a:r>
            <a:endParaRPr sz="1100">
              <a:latin typeface="Times New Roman"/>
              <a:ea typeface="Times New Roman"/>
              <a:cs typeface="Times New Roman"/>
              <a:sym typeface="Times New Roman"/>
            </a:endParaRPr>
          </a:p>
          <a:p>
            <a:pPr indent="-298450" lvl="0" marL="914400" rtl="0" algn="l">
              <a:spcBef>
                <a:spcPts val="0"/>
              </a:spcBef>
              <a:spcAft>
                <a:spcPts val="0"/>
              </a:spcAft>
              <a:buSzPts val="1100"/>
              <a:buFont typeface="Times New Roman"/>
              <a:buAutoNum type="arabicPeriod"/>
            </a:pPr>
            <a:r>
              <a:rPr b="1" lang="en" sz="1100">
                <a:latin typeface="Times New Roman"/>
                <a:ea typeface="Times New Roman"/>
                <a:cs typeface="Times New Roman"/>
                <a:sym typeface="Times New Roman"/>
              </a:rPr>
              <a:t>add_to_cart_by_user_mean - </a:t>
            </a:r>
            <a:r>
              <a:rPr lang="en" sz="1100">
                <a:latin typeface="Times New Roman"/>
                <a:ea typeface="Times New Roman"/>
                <a:cs typeface="Times New Roman"/>
                <a:sym typeface="Times New Roman"/>
              </a:rPr>
              <a:t>Cart order of a user for products by calculating the mean of add_to_cart_order on data grouped by user_id &amp; product_id.</a:t>
            </a:r>
            <a:endParaRPr sz="1100">
              <a:latin typeface="Times New Roman"/>
              <a:ea typeface="Times New Roman"/>
              <a:cs typeface="Times New Roman"/>
              <a:sym typeface="Times New Roman"/>
            </a:endParaRPr>
          </a:p>
          <a:p>
            <a:pPr indent="-298450" lvl="0" marL="914400" rtl="0" algn="l">
              <a:spcBef>
                <a:spcPts val="0"/>
              </a:spcBef>
              <a:spcAft>
                <a:spcPts val="0"/>
              </a:spcAft>
              <a:buSzPts val="1100"/>
              <a:buFont typeface="Times New Roman"/>
              <a:buAutoNum type="arabicPeriod"/>
            </a:pPr>
            <a:r>
              <a:rPr b="1" lang="en" sz="1100">
                <a:latin typeface="Times New Roman"/>
                <a:ea typeface="Times New Roman"/>
                <a:cs typeface="Times New Roman"/>
                <a:sym typeface="Times New Roman"/>
              </a:rPr>
              <a:t>days_since_prior_order_avg - </a:t>
            </a:r>
            <a:r>
              <a:rPr lang="en" sz="1100">
                <a:latin typeface="Times New Roman"/>
                <a:ea typeface="Times New Roman"/>
                <a:cs typeface="Times New Roman"/>
                <a:sym typeface="Times New Roman"/>
              </a:rPr>
              <a:t>Average days since the prior order of a user for products by calculating the mean of days_since_prior_order on data grouped by user_id &amp; product_id.</a:t>
            </a:r>
            <a:endParaRPr sz="1100">
              <a:latin typeface="Times New Roman"/>
              <a:ea typeface="Times New Roman"/>
              <a:cs typeface="Times New Roman"/>
              <a:sym typeface="Times New Roman"/>
            </a:endParaRPr>
          </a:p>
          <a:p>
            <a:pPr indent="-298450" lvl="0" marL="914400" rtl="0" algn="l">
              <a:spcBef>
                <a:spcPts val="0"/>
              </a:spcBef>
              <a:spcAft>
                <a:spcPts val="0"/>
              </a:spcAft>
              <a:buSzPts val="1100"/>
              <a:buFont typeface="Times New Roman"/>
              <a:buAutoNum type="arabicPeriod"/>
            </a:pPr>
            <a:r>
              <a:rPr b="1" lang="en" sz="1100">
                <a:latin typeface="Times New Roman"/>
                <a:ea typeface="Times New Roman"/>
                <a:cs typeface="Times New Roman"/>
                <a:sym typeface="Times New Roman"/>
              </a:rPr>
              <a:t>product_last_bought_order - </a:t>
            </a:r>
            <a:r>
              <a:rPr lang="en" sz="1100">
                <a:latin typeface="Times New Roman"/>
                <a:ea typeface="Times New Roman"/>
                <a:cs typeface="Times New Roman"/>
                <a:sym typeface="Times New Roman"/>
              </a:rPr>
              <a:t>order number when the product was last ordered on data grouped by user_id &amp; product_id.</a:t>
            </a:r>
            <a:endParaRPr sz="1100">
              <a:latin typeface="Times New Roman"/>
              <a:ea typeface="Times New Roman"/>
              <a:cs typeface="Times New Roman"/>
              <a:sym typeface="Times New Roman"/>
            </a:endParaRPr>
          </a:p>
          <a:p>
            <a:pPr indent="-298450" lvl="0" marL="914400" rtl="0" algn="l">
              <a:spcBef>
                <a:spcPts val="0"/>
              </a:spcBef>
              <a:spcAft>
                <a:spcPts val="0"/>
              </a:spcAft>
              <a:buSzPts val="1100"/>
              <a:buAutoNum type="arabicPeriod"/>
            </a:pPr>
            <a:r>
              <a:rPr b="1" lang="en" sz="1100">
                <a:latin typeface="Times New Roman"/>
                <a:ea typeface="Times New Roman"/>
                <a:cs typeface="Times New Roman"/>
                <a:sym typeface="Times New Roman"/>
              </a:rPr>
              <a:t>is_reorder_3, is_reorder_2, is_reorder_1</a:t>
            </a:r>
            <a:r>
              <a:rPr lang="en" sz="1100"/>
              <a:t>  - </a:t>
            </a:r>
            <a:r>
              <a:rPr lang="en" sz="1100">
                <a:latin typeface="Times New Roman"/>
                <a:ea typeface="Times New Roman"/>
                <a:cs typeface="Times New Roman"/>
                <a:sym typeface="Times New Roman"/>
              </a:rPr>
              <a:t>Product in last three orders.</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Now we must merge train data with orders data and remove the following unnecessary columns - eval_set, add_to_cart_order, order_id.</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Filter user product features for all unique users in train data.</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Impute null values with mean values for the following columns - order_number, order_dow, order_hour_of_day, days_since_prior_order.</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Then remove orders which were purchased for the first time in the last three orders.</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Finally, merge product and user features with the final features data.</a:t>
            </a:r>
            <a:endParaRPr sz="1100">
              <a:latin typeface="Times New Roman"/>
              <a:ea typeface="Times New Roman"/>
              <a:cs typeface="Times New Roman"/>
              <a:sym typeface="Times New Roman"/>
            </a:endParaRPr>
          </a:p>
          <a:p>
            <a:pPr indent="0" lvl="0" marL="0" rtl="0" algn="l">
              <a:spcBef>
                <a:spcPts val="0"/>
              </a:spcBef>
              <a:spcAft>
                <a:spcPts val="1200"/>
              </a:spcAft>
              <a:buNone/>
            </a:pPr>
            <a:r>
              <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sz="2222">
                <a:latin typeface="Times New Roman"/>
                <a:ea typeface="Times New Roman"/>
                <a:cs typeface="Times New Roman"/>
                <a:sym typeface="Times New Roman"/>
              </a:rPr>
              <a:t>Feature Engineering (Contd.)</a:t>
            </a:r>
            <a:endParaRPr sz="3022"/>
          </a:p>
        </p:txBody>
      </p:sp>
      <p:sp>
        <p:nvSpPr>
          <p:cNvPr id="283" name="Google Shape;283;p35"/>
          <p:cNvSpPr txBox="1"/>
          <p:nvPr>
            <p:ph idx="1" type="body"/>
          </p:nvPr>
        </p:nvSpPr>
        <p:spPr>
          <a:xfrm>
            <a:off x="819150" y="1421200"/>
            <a:ext cx="7505700" cy="24480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45720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Based on our previous analysis using models we found there is an overfitting issue.</a:t>
            </a:r>
            <a:endParaRPr sz="1100">
              <a:latin typeface="Times New Roman"/>
              <a:ea typeface="Times New Roman"/>
              <a:cs typeface="Times New Roman"/>
              <a:sym typeface="Times New Roman"/>
            </a:endParaRPr>
          </a:p>
          <a:p>
            <a:pPr indent="0" lvl="0" marL="457200" rtl="0" algn="l">
              <a:spcBef>
                <a:spcPts val="0"/>
              </a:spcBef>
              <a:spcAft>
                <a:spcPts val="0"/>
              </a:spcAft>
              <a:buNone/>
            </a:pPr>
            <a:r>
              <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To fix this problem we have removed the correlation between features.</a:t>
            </a:r>
            <a:endParaRPr sz="1100">
              <a:latin typeface="Times New Roman"/>
              <a:ea typeface="Times New Roman"/>
              <a:cs typeface="Times New Roman"/>
              <a:sym typeface="Times New Roman"/>
            </a:endParaRPr>
          </a:p>
          <a:p>
            <a:pPr indent="0" lvl="0" marL="457200" rtl="0" algn="l">
              <a:spcBef>
                <a:spcPts val="0"/>
              </a:spcBef>
              <a:spcAft>
                <a:spcPts val="0"/>
              </a:spcAft>
              <a:buNone/>
            </a:pPr>
            <a:r>
              <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By doing so we were able to reduce the total number of feature columns to 52.</a:t>
            </a:r>
            <a:endParaRPr sz="1100">
              <a:latin typeface="Times New Roman"/>
              <a:ea typeface="Times New Roman"/>
              <a:cs typeface="Times New Roman"/>
              <a:sym typeface="Times New Roman"/>
            </a:endParaRPr>
          </a:p>
          <a:p>
            <a:pPr indent="0" lvl="0" marL="457200" rtl="0" algn="l">
              <a:spcBef>
                <a:spcPts val="0"/>
              </a:spcBef>
              <a:spcAft>
                <a:spcPts val="0"/>
              </a:spcAft>
              <a:buNone/>
            </a:pPr>
            <a:r>
              <a:t/>
            </a:r>
            <a:endParaRPr sz="1100">
              <a:latin typeface="Times New Roman"/>
              <a:ea typeface="Times New Roman"/>
              <a:cs typeface="Times New Roman"/>
              <a:sym typeface="Times New Roman"/>
            </a:endParaRPr>
          </a:p>
        </p:txBody>
      </p:sp>
      <p:pic>
        <p:nvPicPr>
          <p:cNvPr id="284" name="Google Shape;284;p35"/>
          <p:cNvPicPr preferRelativeResize="0"/>
          <p:nvPr/>
        </p:nvPicPr>
        <p:blipFill>
          <a:blip r:embed="rId3">
            <a:alphaModFix/>
          </a:blip>
          <a:stretch>
            <a:fillRect/>
          </a:stretch>
        </p:blipFill>
        <p:spPr>
          <a:xfrm>
            <a:off x="5830799" y="1638900"/>
            <a:ext cx="2905498" cy="259624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sz="2000">
                <a:latin typeface="Times New Roman"/>
                <a:ea typeface="Times New Roman"/>
                <a:cs typeface="Times New Roman"/>
                <a:sym typeface="Times New Roman"/>
              </a:rPr>
              <a:t>Modelling strategies</a:t>
            </a:r>
            <a:endParaRPr sz="2000">
              <a:latin typeface="Times New Roman"/>
              <a:ea typeface="Times New Roman"/>
              <a:cs typeface="Times New Roman"/>
              <a:sym typeface="Times New Roman"/>
            </a:endParaRPr>
          </a:p>
        </p:txBody>
      </p:sp>
      <p:sp>
        <p:nvSpPr>
          <p:cNvPr id="290" name="Google Shape;290;p3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We shall use below machine learning models to solve the classification problem:</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Logistic regression</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Decision tree classifier</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Random Forest classifier</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XGBoost classifier</a:t>
            </a:r>
            <a:endParaRPr sz="120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7"/>
          <p:cNvSpPr txBox="1"/>
          <p:nvPr>
            <p:ph type="title"/>
          </p:nvPr>
        </p:nvSpPr>
        <p:spPr>
          <a:xfrm>
            <a:off x="819150" y="535025"/>
            <a:ext cx="7505700" cy="1265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sz="2222">
                <a:latin typeface="Times New Roman"/>
                <a:ea typeface="Times New Roman"/>
                <a:cs typeface="Times New Roman"/>
                <a:sym typeface="Times New Roman"/>
              </a:rPr>
              <a:t>Modelling strategies (Contd.)</a:t>
            </a:r>
            <a:endParaRPr sz="2222">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96" name="Google Shape;296;p37"/>
          <p:cNvSpPr txBox="1"/>
          <p:nvPr>
            <p:ph idx="1" type="body"/>
          </p:nvPr>
        </p:nvSpPr>
        <p:spPr>
          <a:xfrm>
            <a:off x="819150" y="1143000"/>
            <a:ext cx="7505700" cy="32958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Logistic Regression</a:t>
            </a:r>
            <a:endParaRPr b="1" sz="1200">
              <a:latin typeface="Times New Roman"/>
              <a:ea typeface="Times New Roman"/>
              <a:cs typeface="Times New Roman"/>
              <a:sym typeface="Times New Roman"/>
            </a:endParaRPr>
          </a:p>
          <a:p>
            <a:pPr indent="-304800" lvl="1" marL="9144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We had to reduce the memory consumption of it by sampling 50% of the data. Also, in our final dataset, </a:t>
            </a:r>
            <a:endParaRPr sz="1200">
              <a:latin typeface="Times New Roman"/>
              <a:ea typeface="Times New Roman"/>
              <a:cs typeface="Times New Roman"/>
              <a:sym typeface="Times New Roman"/>
            </a:endParaRPr>
          </a:p>
          <a:p>
            <a:pPr indent="-304800" lvl="1" marL="9144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We encounter huge class imbalance.</a:t>
            </a:r>
            <a:endParaRPr sz="1200">
              <a:latin typeface="Times New Roman"/>
              <a:ea typeface="Times New Roman"/>
              <a:cs typeface="Times New Roman"/>
              <a:sym typeface="Times New Roman"/>
            </a:endParaRPr>
          </a:p>
          <a:p>
            <a:pPr indent="0" lvl="0" marL="0" rtl="0" algn="just">
              <a:spcBef>
                <a:spcPts val="0"/>
              </a:spcBef>
              <a:spcAft>
                <a:spcPts val="0"/>
              </a:spcAft>
              <a:buNone/>
            </a:pPr>
            <a:r>
              <a:t/>
            </a:r>
            <a:endParaRPr sz="1200">
              <a:latin typeface="Times New Roman"/>
              <a:ea typeface="Times New Roman"/>
              <a:cs typeface="Times New Roman"/>
              <a:sym typeface="Times New Roman"/>
            </a:endParaRPr>
          </a:p>
          <a:p>
            <a:pPr indent="0" lvl="0" marL="0" rtl="0" algn="just">
              <a:spcBef>
                <a:spcPts val="0"/>
              </a:spcBef>
              <a:spcAft>
                <a:spcPts val="0"/>
              </a:spcAft>
              <a:buNone/>
            </a:pPr>
            <a:r>
              <a:t/>
            </a:r>
            <a:endParaRPr sz="1200">
              <a:latin typeface="Times New Roman"/>
              <a:ea typeface="Times New Roman"/>
              <a:cs typeface="Times New Roman"/>
              <a:sym typeface="Times New Roman"/>
            </a:endParaRPr>
          </a:p>
          <a:p>
            <a:pPr indent="0" lvl="0" marL="0" rtl="0" algn="just">
              <a:spcBef>
                <a:spcPts val="0"/>
              </a:spcBef>
              <a:spcAft>
                <a:spcPts val="0"/>
              </a:spcAft>
              <a:buNone/>
            </a:pPr>
            <a:r>
              <a:t/>
            </a:r>
            <a:endParaRPr sz="1200">
              <a:latin typeface="Times New Roman"/>
              <a:ea typeface="Times New Roman"/>
              <a:cs typeface="Times New Roman"/>
              <a:sym typeface="Times New Roman"/>
            </a:endParaRPr>
          </a:p>
          <a:p>
            <a:pPr indent="-304800" lvl="1" marL="914400" rtl="0" algn="just">
              <a:spcBef>
                <a:spcPts val="1200"/>
              </a:spcBef>
              <a:spcAft>
                <a:spcPts val="0"/>
              </a:spcAft>
              <a:buSzPts val="1200"/>
              <a:buFont typeface="Times New Roman"/>
              <a:buChar char="○"/>
            </a:pPr>
            <a:r>
              <a:rPr lang="en" sz="1200">
                <a:latin typeface="Times New Roman"/>
                <a:ea typeface="Times New Roman"/>
                <a:cs typeface="Times New Roman"/>
                <a:sym typeface="Times New Roman"/>
              </a:rPr>
              <a:t>Post optimizing the model and training it over multiple combinations, we observed below results.</a:t>
            </a:r>
            <a:endParaRPr sz="1200">
              <a:latin typeface="Times New Roman"/>
              <a:ea typeface="Times New Roman"/>
              <a:cs typeface="Times New Roman"/>
              <a:sym typeface="Times New Roman"/>
            </a:endParaRPr>
          </a:p>
          <a:p>
            <a:pPr indent="0" lvl="0" marL="914400" rtl="0" algn="just">
              <a:spcBef>
                <a:spcPts val="1200"/>
              </a:spcBef>
              <a:spcAft>
                <a:spcPts val="0"/>
              </a:spcAft>
              <a:buNone/>
            </a:pPr>
            <a:r>
              <a:t/>
            </a:r>
            <a:endParaRPr sz="1200">
              <a:latin typeface="Times New Roman"/>
              <a:ea typeface="Times New Roman"/>
              <a:cs typeface="Times New Roman"/>
              <a:sym typeface="Times New Roman"/>
            </a:endParaRPr>
          </a:p>
          <a:p>
            <a:pPr indent="0" lvl="0" marL="0" rtl="0" algn="just">
              <a:spcBef>
                <a:spcPts val="1200"/>
              </a:spcBef>
              <a:spcAft>
                <a:spcPts val="0"/>
              </a:spcAft>
              <a:buNone/>
            </a:pPr>
            <a:r>
              <a:t/>
            </a:r>
            <a:endParaRPr sz="1200">
              <a:latin typeface="Times New Roman"/>
              <a:ea typeface="Times New Roman"/>
              <a:cs typeface="Times New Roman"/>
              <a:sym typeface="Times New Roman"/>
            </a:endParaRPr>
          </a:p>
          <a:p>
            <a:pPr indent="0" lvl="0" marL="457200" rtl="0" algn="l">
              <a:spcBef>
                <a:spcPts val="0"/>
              </a:spcBef>
              <a:spcAft>
                <a:spcPts val="0"/>
              </a:spcAft>
              <a:buNone/>
            </a:pPr>
            <a:r>
              <a:t/>
            </a:r>
            <a:endParaRPr b="1" sz="1400">
              <a:latin typeface="Times New Roman"/>
              <a:ea typeface="Times New Roman"/>
              <a:cs typeface="Times New Roman"/>
              <a:sym typeface="Times New Roman"/>
            </a:endParaRPr>
          </a:p>
        </p:txBody>
      </p:sp>
      <p:pic>
        <p:nvPicPr>
          <p:cNvPr id="297" name="Google Shape;297;p37"/>
          <p:cNvPicPr preferRelativeResize="0"/>
          <p:nvPr/>
        </p:nvPicPr>
        <p:blipFill>
          <a:blip r:embed="rId3">
            <a:alphaModFix/>
          </a:blip>
          <a:stretch>
            <a:fillRect/>
          </a:stretch>
        </p:blipFill>
        <p:spPr>
          <a:xfrm>
            <a:off x="2896325" y="1999046"/>
            <a:ext cx="2248630" cy="572700"/>
          </a:xfrm>
          <a:prstGeom prst="rect">
            <a:avLst/>
          </a:prstGeom>
          <a:noFill/>
          <a:ln>
            <a:noFill/>
          </a:ln>
        </p:spPr>
      </p:pic>
      <p:pic>
        <p:nvPicPr>
          <p:cNvPr id="298" name="Google Shape;298;p37"/>
          <p:cNvPicPr preferRelativeResize="0"/>
          <p:nvPr/>
        </p:nvPicPr>
        <p:blipFill>
          <a:blip r:embed="rId4">
            <a:alphaModFix/>
          </a:blip>
          <a:stretch>
            <a:fillRect/>
          </a:stretch>
        </p:blipFill>
        <p:spPr>
          <a:xfrm>
            <a:off x="3126300" y="2962350"/>
            <a:ext cx="1905625" cy="1457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sz="2222">
                <a:latin typeface="Times New Roman"/>
                <a:ea typeface="Times New Roman"/>
                <a:cs typeface="Times New Roman"/>
                <a:sym typeface="Times New Roman"/>
              </a:rPr>
              <a:t>Modelling strategies (Contd.)</a:t>
            </a:r>
            <a:endParaRPr/>
          </a:p>
        </p:txBody>
      </p:sp>
      <p:sp>
        <p:nvSpPr>
          <p:cNvPr id="304" name="Google Shape;304;p38"/>
          <p:cNvSpPr txBox="1"/>
          <p:nvPr>
            <p:ph idx="1" type="body"/>
          </p:nvPr>
        </p:nvSpPr>
        <p:spPr>
          <a:xfrm>
            <a:off x="819150" y="1410500"/>
            <a:ext cx="7505700" cy="3028200"/>
          </a:xfrm>
          <a:prstGeom prst="rect">
            <a:avLst/>
          </a:prstGeom>
        </p:spPr>
        <p:txBody>
          <a:bodyPr anchorCtr="0" anchor="t" bIns="91425" lIns="91425" spcFirstLastPara="1" rIns="91425" wrap="square" tIns="91425">
            <a:normAutofit/>
          </a:bodyPr>
          <a:lstStyle/>
          <a:p>
            <a:pPr indent="-304800" lvl="0" marL="457200" rtl="0" algn="just">
              <a:spcBef>
                <a:spcPts val="0"/>
              </a:spcBef>
              <a:spcAft>
                <a:spcPts val="0"/>
              </a:spcAft>
              <a:buSzPts val="1200"/>
              <a:buFont typeface="Times New Roman"/>
              <a:buChar char="●"/>
            </a:pPr>
            <a:r>
              <a:rPr b="1" lang="en" sz="1200">
                <a:latin typeface="Times New Roman"/>
                <a:ea typeface="Times New Roman"/>
                <a:cs typeface="Times New Roman"/>
                <a:sym typeface="Times New Roman"/>
              </a:rPr>
              <a:t>Decision Tree classifier</a:t>
            </a:r>
            <a:endParaRPr b="1" sz="1200">
              <a:latin typeface="Times New Roman"/>
              <a:ea typeface="Times New Roman"/>
              <a:cs typeface="Times New Roman"/>
              <a:sym typeface="Times New Roman"/>
            </a:endParaRPr>
          </a:p>
          <a:p>
            <a:pPr indent="-304800" lvl="1" marL="9144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We started by training the model on complete dataset which had huge class imbalance. Model accuracy for category 0 (not reordered) raised to 90%, but for category 1 (reordered) it became NILL.</a:t>
            </a:r>
            <a:endParaRPr sz="1200">
              <a:latin typeface="Times New Roman"/>
              <a:ea typeface="Times New Roman"/>
              <a:cs typeface="Times New Roman"/>
              <a:sym typeface="Times New Roman"/>
            </a:endParaRPr>
          </a:p>
          <a:p>
            <a:pPr indent="-304800" lvl="1" marL="9144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We observed that model was overfitting and to remove this overfitting issue, we eliminated the collinear features from the dataset. We used the parameter 'class_weight' in the model estimator and set it to {0:1, 1:10} to tackle class imbalance issue.</a:t>
            </a:r>
            <a:endParaRPr sz="1200">
              <a:latin typeface="Times New Roman"/>
              <a:ea typeface="Times New Roman"/>
              <a:cs typeface="Times New Roman"/>
              <a:sym typeface="Times New Roman"/>
            </a:endParaRPr>
          </a:p>
          <a:p>
            <a:pPr indent="-304800" lvl="1" marL="9144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Post optimizing the model and training it over multiple combinations, we observed below results.</a:t>
            </a:r>
            <a:endParaRPr sz="1200">
              <a:latin typeface="Times New Roman"/>
              <a:ea typeface="Times New Roman"/>
              <a:cs typeface="Times New Roman"/>
              <a:sym typeface="Times New Roman"/>
            </a:endParaRPr>
          </a:p>
          <a:p>
            <a:pPr indent="0" lvl="0" marL="0" rtl="0" algn="just">
              <a:spcBef>
                <a:spcPts val="1200"/>
              </a:spcBef>
              <a:spcAft>
                <a:spcPts val="0"/>
              </a:spcAft>
              <a:buNone/>
            </a:pPr>
            <a:r>
              <a:t/>
            </a:r>
            <a:endParaRPr sz="1200">
              <a:latin typeface="Times New Roman"/>
              <a:ea typeface="Times New Roman"/>
              <a:cs typeface="Times New Roman"/>
              <a:sym typeface="Times New Roman"/>
            </a:endParaRPr>
          </a:p>
          <a:p>
            <a:pPr indent="0" lvl="0" marL="0" rtl="0" algn="just">
              <a:spcBef>
                <a:spcPts val="1200"/>
              </a:spcBef>
              <a:spcAft>
                <a:spcPts val="1200"/>
              </a:spcAft>
              <a:buNone/>
            </a:pPr>
            <a:r>
              <a:t/>
            </a:r>
            <a:endParaRPr sz="1200">
              <a:latin typeface="Times New Roman"/>
              <a:ea typeface="Times New Roman"/>
              <a:cs typeface="Times New Roman"/>
              <a:sym typeface="Times New Roman"/>
            </a:endParaRPr>
          </a:p>
        </p:txBody>
      </p:sp>
      <p:pic>
        <p:nvPicPr>
          <p:cNvPr id="305" name="Google Shape;305;p38"/>
          <p:cNvPicPr preferRelativeResize="0"/>
          <p:nvPr/>
        </p:nvPicPr>
        <p:blipFill>
          <a:blip r:embed="rId3">
            <a:alphaModFix/>
          </a:blip>
          <a:stretch>
            <a:fillRect/>
          </a:stretch>
        </p:blipFill>
        <p:spPr>
          <a:xfrm>
            <a:off x="3252150" y="3118250"/>
            <a:ext cx="2107100" cy="1620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9"/>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9500"/>
              <a:buFont typeface="Arial"/>
              <a:buNone/>
            </a:pPr>
            <a:r>
              <a:rPr b="1" lang="en" sz="2222">
                <a:latin typeface="Times New Roman"/>
                <a:ea typeface="Times New Roman"/>
                <a:cs typeface="Times New Roman"/>
                <a:sym typeface="Times New Roman"/>
              </a:rPr>
              <a:t>Modelling strategies (Contd.)</a:t>
            </a:r>
            <a:endParaRPr/>
          </a:p>
          <a:p>
            <a:pPr indent="0" lvl="0" marL="0" rtl="0" algn="l">
              <a:spcBef>
                <a:spcPts val="0"/>
              </a:spcBef>
              <a:spcAft>
                <a:spcPts val="0"/>
              </a:spcAft>
              <a:buNone/>
            </a:pPr>
            <a:r>
              <a:t/>
            </a:r>
            <a:endParaRPr/>
          </a:p>
        </p:txBody>
      </p:sp>
      <p:sp>
        <p:nvSpPr>
          <p:cNvPr id="311" name="Google Shape;311;p39"/>
          <p:cNvSpPr txBox="1"/>
          <p:nvPr>
            <p:ph idx="1" type="body"/>
          </p:nvPr>
        </p:nvSpPr>
        <p:spPr>
          <a:xfrm>
            <a:off x="819150" y="1337550"/>
            <a:ext cx="7505700" cy="3101100"/>
          </a:xfrm>
          <a:prstGeom prst="rect">
            <a:avLst/>
          </a:prstGeom>
        </p:spPr>
        <p:txBody>
          <a:bodyPr anchorCtr="0" anchor="t" bIns="91425" lIns="91425" spcFirstLastPara="1" rIns="91425" wrap="square" tIns="91425">
            <a:normAutofit/>
          </a:bodyPr>
          <a:lstStyle/>
          <a:p>
            <a:pPr indent="-317500" lvl="0" marL="457200" rtl="0" algn="just">
              <a:spcBef>
                <a:spcPts val="0"/>
              </a:spcBef>
              <a:spcAft>
                <a:spcPts val="0"/>
              </a:spcAft>
              <a:buSzPts val="1400"/>
              <a:buFont typeface="Times New Roman"/>
              <a:buChar char="●"/>
            </a:pPr>
            <a:r>
              <a:rPr b="1" lang="en" sz="1400">
                <a:latin typeface="Times New Roman"/>
                <a:ea typeface="Times New Roman"/>
                <a:cs typeface="Times New Roman"/>
                <a:sym typeface="Times New Roman"/>
              </a:rPr>
              <a:t>Random Forest classifier</a:t>
            </a:r>
            <a:endParaRPr b="1" sz="1400">
              <a:latin typeface="Times New Roman"/>
              <a:ea typeface="Times New Roman"/>
              <a:cs typeface="Times New Roman"/>
              <a:sym typeface="Times New Roman"/>
            </a:endParaRPr>
          </a:p>
          <a:p>
            <a:pPr indent="-304800" lvl="1" marL="9144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We started by training the model on complete dataset which had huge class imbalance. Model accuracy for category 0 (not reordered) raised to 90%, but for category 1 (reordered) it became NILL.</a:t>
            </a:r>
            <a:endParaRPr sz="1200">
              <a:latin typeface="Times New Roman"/>
              <a:ea typeface="Times New Roman"/>
              <a:cs typeface="Times New Roman"/>
              <a:sym typeface="Times New Roman"/>
            </a:endParaRPr>
          </a:p>
          <a:p>
            <a:pPr indent="-304800" lvl="1" marL="9144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We used ‘RandomizedSearchCV’ method to perform cross-validation with each combination of parameter values such as 'max_depth': [10,15,20,25], 'min_samples_split': [1,2,3], 'class_weight': [{0:1, 1:10}] and used the best fit set to optimize the model.</a:t>
            </a:r>
            <a:endParaRPr sz="1200">
              <a:latin typeface="Times New Roman"/>
              <a:ea typeface="Times New Roman"/>
              <a:cs typeface="Times New Roman"/>
              <a:sym typeface="Times New Roman"/>
            </a:endParaRPr>
          </a:p>
          <a:p>
            <a:pPr indent="-304800" lvl="1" marL="9144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Post optimizing the model and training it over multiple combinations, we observed below results.</a:t>
            </a:r>
            <a:endParaRPr sz="1200">
              <a:latin typeface="Times New Roman"/>
              <a:ea typeface="Times New Roman"/>
              <a:cs typeface="Times New Roman"/>
              <a:sym typeface="Times New Roman"/>
            </a:endParaRPr>
          </a:p>
          <a:p>
            <a:pPr indent="0" lvl="0" marL="0" rtl="0" algn="just">
              <a:spcBef>
                <a:spcPts val="1200"/>
              </a:spcBef>
              <a:spcAft>
                <a:spcPts val="0"/>
              </a:spcAft>
              <a:buNone/>
            </a:pPr>
            <a:r>
              <a:t/>
            </a:r>
            <a:endParaRPr sz="1200">
              <a:latin typeface="Times New Roman"/>
              <a:ea typeface="Times New Roman"/>
              <a:cs typeface="Times New Roman"/>
              <a:sym typeface="Times New Roman"/>
            </a:endParaRPr>
          </a:p>
          <a:p>
            <a:pPr indent="0" lvl="0" marL="0" rtl="0" algn="just">
              <a:spcBef>
                <a:spcPts val="1200"/>
              </a:spcBef>
              <a:spcAft>
                <a:spcPts val="0"/>
              </a:spcAft>
              <a:buClr>
                <a:schemeClr val="dk1"/>
              </a:buClr>
              <a:buSzPts val="1100"/>
              <a:buFont typeface="Arial"/>
              <a:buNone/>
            </a:pPr>
            <a:r>
              <a:t/>
            </a:r>
            <a:endParaRPr b="1" sz="1400">
              <a:latin typeface="Times New Roman"/>
              <a:ea typeface="Times New Roman"/>
              <a:cs typeface="Times New Roman"/>
              <a:sym typeface="Times New Roman"/>
            </a:endParaRPr>
          </a:p>
        </p:txBody>
      </p:sp>
      <p:pic>
        <p:nvPicPr>
          <p:cNvPr id="312" name="Google Shape;312;p39"/>
          <p:cNvPicPr preferRelativeResize="0"/>
          <p:nvPr/>
        </p:nvPicPr>
        <p:blipFill>
          <a:blip r:embed="rId3">
            <a:alphaModFix/>
          </a:blip>
          <a:stretch>
            <a:fillRect/>
          </a:stretch>
        </p:blipFill>
        <p:spPr>
          <a:xfrm>
            <a:off x="3399463" y="3058075"/>
            <a:ext cx="2345075" cy="1809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0"/>
          <p:cNvSpPr txBox="1"/>
          <p:nvPr>
            <p:ph type="title"/>
          </p:nvPr>
        </p:nvSpPr>
        <p:spPr>
          <a:xfrm>
            <a:off x="819150" y="583650"/>
            <a:ext cx="7505700" cy="12165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9500"/>
              <a:buFont typeface="Arial"/>
              <a:buNone/>
            </a:pPr>
            <a:r>
              <a:rPr b="1" lang="en" sz="2222">
                <a:latin typeface="Times New Roman"/>
                <a:ea typeface="Times New Roman"/>
                <a:cs typeface="Times New Roman"/>
                <a:sym typeface="Times New Roman"/>
              </a:rPr>
              <a:t>Modelling strategies (Contd.)</a:t>
            </a:r>
            <a:endParaRPr/>
          </a:p>
          <a:p>
            <a:pPr indent="0" lvl="0" marL="0" rtl="0" algn="l">
              <a:spcBef>
                <a:spcPts val="0"/>
              </a:spcBef>
              <a:spcAft>
                <a:spcPts val="0"/>
              </a:spcAft>
              <a:buClr>
                <a:schemeClr val="dk1"/>
              </a:buClr>
              <a:buSzPct val="36666"/>
              <a:buFont typeface="Arial"/>
              <a:buNone/>
            </a:pPr>
            <a:r>
              <a:t/>
            </a:r>
            <a:endParaRPr/>
          </a:p>
          <a:p>
            <a:pPr indent="0" lvl="0" marL="0" rtl="0" algn="l">
              <a:spcBef>
                <a:spcPts val="0"/>
              </a:spcBef>
              <a:spcAft>
                <a:spcPts val="0"/>
              </a:spcAft>
              <a:buNone/>
            </a:pPr>
            <a:r>
              <a:t/>
            </a:r>
            <a:endParaRPr/>
          </a:p>
        </p:txBody>
      </p:sp>
      <p:sp>
        <p:nvSpPr>
          <p:cNvPr id="318" name="Google Shape;318;p40"/>
          <p:cNvSpPr txBox="1"/>
          <p:nvPr>
            <p:ph idx="1" type="body"/>
          </p:nvPr>
        </p:nvSpPr>
        <p:spPr>
          <a:xfrm>
            <a:off x="819150" y="1118675"/>
            <a:ext cx="7505700" cy="3320100"/>
          </a:xfrm>
          <a:prstGeom prst="rect">
            <a:avLst/>
          </a:prstGeom>
        </p:spPr>
        <p:txBody>
          <a:bodyPr anchorCtr="0" anchor="t" bIns="91425" lIns="91425" spcFirstLastPara="1" rIns="91425" wrap="square" tIns="91425">
            <a:normAutofit/>
          </a:bodyPr>
          <a:lstStyle/>
          <a:p>
            <a:pPr indent="-317500" lvl="0" marL="457200" rtl="0" algn="just">
              <a:spcBef>
                <a:spcPts val="0"/>
              </a:spcBef>
              <a:spcAft>
                <a:spcPts val="0"/>
              </a:spcAft>
              <a:buSzPts val="1400"/>
              <a:buFont typeface="Times New Roman"/>
              <a:buChar char="●"/>
            </a:pPr>
            <a:r>
              <a:rPr b="1" lang="en" sz="1400">
                <a:latin typeface="Times New Roman"/>
                <a:ea typeface="Times New Roman"/>
                <a:cs typeface="Times New Roman"/>
                <a:sym typeface="Times New Roman"/>
              </a:rPr>
              <a:t>XGBoost classifier</a:t>
            </a:r>
            <a:endParaRPr b="1" sz="1400">
              <a:latin typeface="Times New Roman"/>
              <a:ea typeface="Times New Roman"/>
              <a:cs typeface="Times New Roman"/>
              <a:sym typeface="Times New Roman"/>
            </a:endParaRPr>
          </a:p>
          <a:p>
            <a:pPr indent="-304800" lvl="1" marL="9144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We started by training the model on complete dataset which had huge class imbalance. Since XGBoost algorithm handles class imbalance inherently better than some other models, we got a better initial score when compared to previously tested models. But the score was still not satisfactory.</a:t>
            </a:r>
            <a:endParaRPr sz="1200">
              <a:latin typeface="Times New Roman"/>
              <a:ea typeface="Times New Roman"/>
              <a:cs typeface="Times New Roman"/>
              <a:sym typeface="Times New Roman"/>
            </a:endParaRPr>
          </a:p>
          <a:p>
            <a:pPr indent="-304800" lvl="1" marL="9144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We also used ‘</a:t>
            </a:r>
            <a:r>
              <a:rPr i="1" lang="en" sz="1200">
                <a:latin typeface="Times New Roman"/>
                <a:ea typeface="Times New Roman"/>
                <a:cs typeface="Times New Roman"/>
                <a:sym typeface="Times New Roman"/>
              </a:rPr>
              <a:t>GridSearchCV’</a:t>
            </a:r>
            <a:r>
              <a:rPr lang="en" sz="1200">
                <a:latin typeface="Times New Roman"/>
                <a:ea typeface="Times New Roman"/>
                <a:cs typeface="Times New Roman"/>
                <a:sym typeface="Times New Roman"/>
              </a:rPr>
              <a:t> method to perform hyper-paramter tuning on multiple combinations of parameter values. Then we got the best parameter values as "objective”: "reg:logistic", "eval_metric": "logloss",  "eta": 0.1, "max_depth": 6, "min_child_weight":10, "gamma": 0.70, "subsample": 0.76, "colsample_bytree": 0.95, "alpha": 2e-05, "scale_pos_weight": 10, "lambda":10 and used this best fit set to optimize the model.</a:t>
            </a:r>
            <a:endParaRPr sz="1200">
              <a:latin typeface="Times New Roman"/>
              <a:ea typeface="Times New Roman"/>
              <a:cs typeface="Times New Roman"/>
              <a:sym typeface="Times New Roman"/>
            </a:endParaRPr>
          </a:p>
          <a:p>
            <a:pPr indent="-304800" lvl="1" marL="9144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Post optimizing the model and training it over multiple combinations, we observed below results.</a:t>
            </a:r>
            <a:endParaRPr sz="1200">
              <a:latin typeface="Times New Roman"/>
              <a:ea typeface="Times New Roman"/>
              <a:cs typeface="Times New Roman"/>
              <a:sym typeface="Times New Roman"/>
            </a:endParaRPr>
          </a:p>
          <a:p>
            <a:pPr indent="0" lvl="0" marL="457200" rtl="0" algn="just">
              <a:spcBef>
                <a:spcPts val="1200"/>
              </a:spcBef>
              <a:spcAft>
                <a:spcPts val="0"/>
              </a:spcAft>
              <a:buNone/>
            </a:pPr>
            <a:r>
              <a:t/>
            </a:r>
            <a:endParaRPr sz="1200">
              <a:latin typeface="Times New Roman"/>
              <a:ea typeface="Times New Roman"/>
              <a:cs typeface="Times New Roman"/>
              <a:sym typeface="Times New Roman"/>
            </a:endParaRPr>
          </a:p>
          <a:p>
            <a:pPr indent="0" lvl="0" marL="0" rtl="0" algn="just">
              <a:spcBef>
                <a:spcPts val="1200"/>
              </a:spcBef>
              <a:spcAft>
                <a:spcPts val="0"/>
              </a:spcAft>
              <a:buClr>
                <a:schemeClr val="dk1"/>
              </a:buClr>
              <a:buSzPts val="1100"/>
              <a:buFont typeface="Arial"/>
              <a:buNone/>
            </a:pPr>
            <a:r>
              <a:t/>
            </a:r>
            <a:endParaRPr b="1" sz="1400">
              <a:latin typeface="Times New Roman"/>
              <a:ea typeface="Times New Roman"/>
              <a:cs typeface="Times New Roman"/>
              <a:sym typeface="Times New Roman"/>
            </a:endParaRPr>
          </a:p>
        </p:txBody>
      </p:sp>
      <p:pic>
        <p:nvPicPr>
          <p:cNvPr id="319" name="Google Shape;319;p40"/>
          <p:cNvPicPr preferRelativeResize="0"/>
          <p:nvPr/>
        </p:nvPicPr>
        <p:blipFill>
          <a:blip r:embed="rId3">
            <a:alphaModFix/>
          </a:blip>
          <a:stretch>
            <a:fillRect/>
          </a:stretch>
        </p:blipFill>
        <p:spPr>
          <a:xfrm>
            <a:off x="3112413" y="3464075"/>
            <a:ext cx="2919175" cy="1376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1"/>
          <p:cNvSpPr txBox="1"/>
          <p:nvPr>
            <p:ph type="title"/>
          </p:nvPr>
        </p:nvSpPr>
        <p:spPr>
          <a:xfrm>
            <a:off x="819150" y="602125"/>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222">
                <a:latin typeface="Times New Roman"/>
                <a:ea typeface="Times New Roman"/>
                <a:cs typeface="Times New Roman"/>
                <a:sym typeface="Times New Roman"/>
              </a:rPr>
              <a:t>Conclusion</a:t>
            </a:r>
            <a:endParaRPr/>
          </a:p>
        </p:txBody>
      </p:sp>
      <p:sp>
        <p:nvSpPr>
          <p:cNvPr id="325" name="Google Shape;325;p41"/>
          <p:cNvSpPr txBox="1"/>
          <p:nvPr>
            <p:ph idx="1" type="body"/>
          </p:nvPr>
        </p:nvSpPr>
        <p:spPr>
          <a:xfrm>
            <a:off x="819150" y="1474400"/>
            <a:ext cx="7505700" cy="2964300"/>
          </a:xfrm>
          <a:prstGeom prst="rect">
            <a:avLst/>
          </a:prstGeom>
        </p:spPr>
        <p:txBody>
          <a:bodyPr anchorCtr="0" anchor="t" bIns="91425" lIns="91425" spcFirstLastPara="1" rIns="91425" wrap="square" tIns="91425">
            <a:normAutofit lnSpcReduction="10000"/>
          </a:bodyPr>
          <a:lstStyle/>
          <a:p>
            <a:pPr indent="-304800" lvl="0" marL="457200" rtl="0" algn="just">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We built 4  Machine learning models with over 50+ features to solve the supervised binary-class classification problem.</a:t>
            </a:r>
            <a:endParaRPr sz="1200">
              <a:solidFill>
                <a:srgbClr val="000000"/>
              </a:solidFill>
              <a:latin typeface="Times New Roman"/>
              <a:ea typeface="Times New Roman"/>
              <a:cs typeface="Times New Roman"/>
              <a:sym typeface="Times New Roman"/>
            </a:endParaRPr>
          </a:p>
          <a:p>
            <a:pPr indent="0" lvl="0" marL="457200" rtl="0" algn="just">
              <a:spcBef>
                <a:spcPts val="600"/>
              </a:spcBef>
              <a:spcAft>
                <a:spcPts val="0"/>
              </a:spcAft>
              <a:buNone/>
            </a:pPr>
            <a:r>
              <a:t/>
            </a:r>
            <a:endParaRPr sz="1200">
              <a:solidFill>
                <a:srgbClr val="000000"/>
              </a:solidFill>
              <a:latin typeface="Times New Roman"/>
              <a:ea typeface="Times New Roman"/>
              <a:cs typeface="Times New Roman"/>
              <a:sym typeface="Times New Roman"/>
            </a:endParaRPr>
          </a:p>
          <a:p>
            <a:pPr indent="-304800" lvl="0" marL="457200" rtl="0" algn="just">
              <a:spcBef>
                <a:spcPts val="6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We compared all the performance metrics scores of these models and analyzed the significance of each. </a:t>
            </a:r>
            <a:endParaRPr sz="1200">
              <a:solidFill>
                <a:srgbClr val="000000"/>
              </a:solidFill>
              <a:latin typeface="Times New Roman"/>
              <a:ea typeface="Times New Roman"/>
              <a:cs typeface="Times New Roman"/>
              <a:sym typeface="Times New Roman"/>
            </a:endParaRPr>
          </a:p>
          <a:p>
            <a:pPr indent="0" lvl="0" marL="457200" rtl="0" algn="just">
              <a:spcBef>
                <a:spcPts val="600"/>
              </a:spcBef>
              <a:spcAft>
                <a:spcPts val="0"/>
              </a:spcAft>
              <a:buNone/>
            </a:pPr>
            <a:r>
              <a:t/>
            </a:r>
            <a:endParaRPr sz="1200">
              <a:solidFill>
                <a:srgbClr val="000000"/>
              </a:solidFill>
              <a:latin typeface="Times New Roman"/>
              <a:ea typeface="Times New Roman"/>
              <a:cs typeface="Times New Roman"/>
              <a:sym typeface="Times New Roman"/>
            </a:endParaRPr>
          </a:p>
          <a:p>
            <a:pPr indent="-304800" lvl="0" marL="457200" rtl="0" algn="just">
              <a:spcBef>
                <a:spcPts val="6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Precision and recall scores in predicting both, 0 and 1 are higher for Random Forest algorithm as compared to other models. This means that the model can efficiently predict true positive values of 0 and 1. Consequently, the overall F-1 score for Random Forest model was the highest in our analysis.</a:t>
            </a:r>
            <a:endParaRPr sz="1200">
              <a:solidFill>
                <a:srgbClr val="000000"/>
              </a:solidFill>
              <a:latin typeface="Times New Roman"/>
              <a:ea typeface="Times New Roman"/>
              <a:cs typeface="Times New Roman"/>
              <a:sym typeface="Times New Roman"/>
            </a:endParaRPr>
          </a:p>
          <a:p>
            <a:pPr indent="0" lvl="0" marL="457200" rtl="0" algn="just">
              <a:spcBef>
                <a:spcPts val="600"/>
              </a:spcBef>
              <a:spcAft>
                <a:spcPts val="0"/>
              </a:spcAft>
              <a:buNone/>
            </a:pPr>
            <a:r>
              <a:t/>
            </a:r>
            <a:endParaRPr sz="1200">
              <a:solidFill>
                <a:srgbClr val="000000"/>
              </a:solidFill>
              <a:latin typeface="Times New Roman"/>
              <a:ea typeface="Times New Roman"/>
              <a:cs typeface="Times New Roman"/>
              <a:sym typeface="Times New Roman"/>
            </a:endParaRPr>
          </a:p>
          <a:p>
            <a:pPr indent="-304800" lvl="0" marL="457200" rtl="0" algn="just">
              <a:spcBef>
                <a:spcPts val="6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Therefore, </a:t>
            </a:r>
            <a:r>
              <a:rPr lang="en" sz="1200">
                <a:solidFill>
                  <a:srgbClr val="000000"/>
                </a:solidFill>
                <a:latin typeface="Times New Roman"/>
                <a:ea typeface="Times New Roman"/>
                <a:cs typeface="Times New Roman"/>
                <a:sym typeface="Times New Roman"/>
              </a:rPr>
              <a:t>we can confidently say that ‘Random Forest classifier’ is the best performing model for our use-case.</a:t>
            </a:r>
            <a:endParaRPr sz="1200">
              <a:solidFill>
                <a:srgbClr val="000000"/>
              </a:solidFill>
              <a:latin typeface="Times New Roman"/>
              <a:ea typeface="Times New Roman"/>
              <a:cs typeface="Times New Roman"/>
              <a:sym typeface="Times New Roman"/>
            </a:endParaRPr>
          </a:p>
          <a:p>
            <a:pPr indent="0" lvl="0" marL="457200" rtl="0" algn="just">
              <a:spcBef>
                <a:spcPts val="600"/>
              </a:spcBef>
              <a:spcAft>
                <a:spcPts val="600"/>
              </a:spcAft>
              <a:buNone/>
            </a:pPr>
            <a:r>
              <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796975"/>
            <a:ext cx="7505700" cy="6135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990"/>
              <a:buFont typeface="Arial"/>
              <a:buNone/>
            </a:pPr>
            <a:r>
              <a:rPr b="1" lang="en" sz="2000">
                <a:latin typeface="Times New Roman"/>
                <a:ea typeface="Times New Roman"/>
                <a:cs typeface="Times New Roman"/>
                <a:sym typeface="Times New Roman"/>
              </a:rPr>
              <a:t>Description of Dataset</a:t>
            </a:r>
            <a:endParaRPr b="1" sz="2000">
              <a:latin typeface="Times New Roman"/>
              <a:ea typeface="Times New Roman"/>
              <a:cs typeface="Times New Roman"/>
              <a:sym typeface="Times New Roman"/>
            </a:endParaRPr>
          </a:p>
          <a:p>
            <a:pPr indent="0" lvl="0" marL="0" rtl="0" algn="l">
              <a:spcBef>
                <a:spcPts val="0"/>
              </a:spcBef>
              <a:spcAft>
                <a:spcPts val="0"/>
              </a:spcAft>
              <a:buSzPts val="990"/>
              <a:buNone/>
            </a:pPr>
            <a:r>
              <a:t/>
            </a:r>
            <a:endParaRPr sz="2000"/>
          </a:p>
        </p:txBody>
      </p:sp>
      <p:sp>
        <p:nvSpPr>
          <p:cNvPr id="142" name="Google Shape;142;p15"/>
          <p:cNvSpPr txBox="1"/>
          <p:nvPr>
            <p:ph idx="1" type="body"/>
          </p:nvPr>
        </p:nvSpPr>
        <p:spPr>
          <a:xfrm>
            <a:off x="819150" y="1698875"/>
            <a:ext cx="7505700" cy="2448000"/>
          </a:xfrm>
          <a:prstGeom prst="rect">
            <a:avLst/>
          </a:prstGeom>
        </p:spPr>
        <p:txBody>
          <a:bodyPr anchorCtr="0" anchor="t" bIns="91425" lIns="91425" spcFirstLastPara="1" rIns="91425" wrap="square" tIns="91425">
            <a:normAutofit fontScale="77500" lnSpcReduction="20000"/>
          </a:bodyPr>
          <a:lstStyle/>
          <a:p>
            <a:pPr indent="-287655" lvl="0" marL="457200" rtl="0" algn="just">
              <a:spcBef>
                <a:spcPts val="0"/>
              </a:spcBef>
              <a:spcAft>
                <a:spcPts val="0"/>
              </a:spcAft>
              <a:buClr>
                <a:srgbClr val="292929"/>
              </a:buClr>
              <a:buSzPct val="100000"/>
              <a:buFont typeface="Times New Roman"/>
              <a:buChar char="●"/>
            </a:pPr>
            <a:r>
              <a:rPr lang="en" sz="1200">
                <a:solidFill>
                  <a:srgbClr val="292929"/>
                </a:solidFill>
                <a:latin typeface="Times New Roman"/>
                <a:ea typeface="Times New Roman"/>
                <a:cs typeface="Times New Roman"/>
                <a:sym typeface="Times New Roman"/>
              </a:rPr>
              <a:t>The data contains anonymized sample of over 3 million orders from more than 200,000 users. For each user, Instacart provided between 4 and 100 of their orders, along with the sequence in which products were placed in the cart.</a:t>
            </a:r>
            <a:endParaRPr sz="1200">
              <a:solidFill>
                <a:srgbClr val="292929"/>
              </a:solidFill>
              <a:latin typeface="Times New Roman"/>
              <a:ea typeface="Times New Roman"/>
              <a:cs typeface="Times New Roman"/>
              <a:sym typeface="Times New Roman"/>
            </a:endParaRPr>
          </a:p>
          <a:p>
            <a:pPr indent="-287655" lvl="1" marL="914400" rtl="0" algn="just">
              <a:spcBef>
                <a:spcPts val="0"/>
              </a:spcBef>
              <a:spcAft>
                <a:spcPts val="0"/>
              </a:spcAft>
              <a:buClr>
                <a:srgbClr val="292929"/>
              </a:buClr>
              <a:buSzPct val="100000"/>
              <a:buFont typeface="Times New Roman"/>
              <a:buChar char="○"/>
            </a:pPr>
            <a:r>
              <a:rPr lang="en" sz="1200">
                <a:solidFill>
                  <a:srgbClr val="292929"/>
                </a:solidFill>
                <a:latin typeface="Times New Roman"/>
                <a:ea typeface="Times New Roman"/>
                <a:cs typeface="Times New Roman"/>
                <a:sym typeface="Times New Roman"/>
              </a:rPr>
              <a:t>Prior data: Order history of every user. This data contains nearly 3-100 past orders per user (~3.2m orders)</a:t>
            </a:r>
            <a:endParaRPr sz="1200">
              <a:solidFill>
                <a:srgbClr val="292929"/>
              </a:solidFill>
              <a:latin typeface="Times New Roman"/>
              <a:ea typeface="Times New Roman"/>
              <a:cs typeface="Times New Roman"/>
              <a:sym typeface="Times New Roman"/>
            </a:endParaRPr>
          </a:p>
          <a:p>
            <a:pPr indent="-287655" lvl="1" marL="914400" rtl="0" algn="just">
              <a:spcBef>
                <a:spcPts val="0"/>
              </a:spcBef>
              <a:spcAft>
                <a:spcPts val="0"/>
              </a:spcAft>
              <a:buClr>
                <a:srgbClr val="292929"/>
              </a:buClr>
              <a:buSzPct val="100000"/>
              <a:buFont typeface="Times New Roman"/>
              <a:buChar char="○"/>
            </a:pPr>
            <a:r>
              <a:rPr lang="en" sz="1200">
                <a:solidFill>
                  <a:srgbClr val="292929"/>
                </a:solidFill>
                <a:latin typeface="Times New Roman"/>
                <a:ea typeface="Times New Roman"/>
                <a:cs typeface="Times New Roman"/>
                <a:sym typeface="Times New Roman"/>
              </a:rPr>
              <a:t>Train data: Current order data of every user. This data contains only 1 order per user (~131k orders)</a:t>
            </a:r>
            <a:endParaRPr sz="1200">
              <a:solidFill>
                <a:srgbClr val="292929"/>
              </a:solidFill>
              <a:latin typeface="Times New Roman"/>
              <a:ea typeface="Times New Roman"/>
              <a:cs typeface="Times New Roman"/>
              <a:sym typeface="Times New Roman"/>
            </a:endParaRPr>
          </a:p>
          <a:p>
            <a:pPr indent="-287655" lvl="1" marL="914400" rtl="0" algn="l">
              <a:spcBef>
                <a:spcPts val="0"/>
              </a:spcBef>
              <a:spcAft>
                <a:spcPts val="0"/>
              </a:spcAft>
              <a:buClr>
                <a:srgbClr val="292929"/>
              </a:buClr>
              <a:buSzPct val="100000"/>
              <a:buFont typeface="Times New Roman"/>
              <a:buChar char="○"/>
            </a:pPr>
            <a:r>
              <a:rPr lang="en" sz="1200">
                <a:solidFill>
                  <a:srgbClr val="292929"/>
                </a:solidFill>
                <a:latin typeface="Times New Roman"/>
                <a:ea typeface="Times New Roman"/>
                <a:cs typeface="Times New Roman"/>
                <a:sym typeface="Times New Roman"/>
              </a:rPr>
              <a:t>Test data: Future order data of every user . This data will not contain any product information. Essentially, there are the orders for which we have to predict the reorder products for users. (75k orders)</a:t>
            </a:r>
            <a:endParaRPr sz="1200">
              <a:solidFill>
                <a:srgbClr val="292929"/>
              </a:solidFill>
              <a:latin typeface="Times New Roman"/>
              <a:ea typeface="Times New Roman"/>
              <a:cs typeface="Times New Roman"/>
              <a:sym typeface="Times New Roman"/>
            </a:endParaRPr>
          </a:p>
          <a:p>
            <a:pPr indent="-287655" lvl="0" marL="457200" rtl="0" algn="just">
              <a:spcBef>
                <a:spcPts val="0"/>
              </a:spcBef>
              <a:spcAft>
                <a:spcPts val="0"/>
              </a:spcAft>
              <a:buClr>
                <a:srgbClr val="292929"/>
              </a:buClr>
              <a:buSzPct val="100000"/>
              <a:buFont typeface="Times New Roman"/>
              <a:buChar char="●"/>
            </a:pPr>
            <a:r>
              <a:rPr lang="en" sz="1200">
                <a:solidFill>
                  <a:srgbClr val="292929"/>
                </a:solidFill>
                <a:latin typeface="Times New Roman"/>
                <a:ea typeface="Times New Roman"/>
                <a:cs typeface="Times New Roman"/>
                <a:sym typeface="Times New Roman"/>
              </a:rPr>
              <a:t>We want to predict which previously purchased products (prior orders) will be in a user’s next order (train and test orders). </a:t>
            </a:r>
            <a:endParaRPr sz="1200">
              <a:solidFill>
                <a:srgbClr val="292929"/>
              </a:solidFill>
              <a:latin typeface="Times New Roman"/>
              <a:ea typeface="Times New Roman"/>
              <a:cs typeface="Times New Roman"/>
              <a:sym typeface="Times New Roman"/>
            </a:endParaRPr>
          </a:p>
          <a:p>
            <a:pPr indent="-287655" lvl="0" marL="457200" rtl="0" algn="just">
              <a:spcBef>
                <a:spcPts val="0"/>
              </a:spcBef>
              <a:spcAft>
                <a:spcPts val="0"/>
              </a:spcAft>
              <a:buClr>
                <a:srgbClr val="292929"/>
              </a:buClr>
              <a:buSzPct val="100000"/>
              <a:buFont typeface="Times New Roman"/>
              <a:buChar char="●"/>
            </a:pPr>
            <a:r>
              <a:rPr lang="en" sz="1200">
                <a:solidFill>
                  <a:srgbClr val="292929"/>
                </a:solidFill>
                <a:latin typeface="Times New Roman"/>
                <a:ea typeface="Times New Roman"/>
                <a:cs typeface="Times New Roman"/>
                <a:sym typeface="Times New Roman"/>
              </a:rPr>
              <a:t>The setting of the Instacart problem is described in the figure below.</a:t>
            </a:r>
            <a:endParaRPr sz="1200">
              <a:solidFill>
                <a:srgbClr val="292929"/>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900">
              <a:solidFill>
                <a:srgbClr val="292929"/>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sz="900">
              <a:solidFill>
                <a:srgbClr val="292929"/>
              </a:solidFill>
              <a:latin typeface="Times New Roman"/>
              <a:ea typeface="Times New Roman"/>
              <a:cs typeface="Times New Roman"/>
              <a:sym typeface="Times New Roman"/>
            </a:endParaRPr>
          </a:p>
          <a:p>
            <a:pPr indent="0" lvl="0" marL="0" rtl="0" algn="l">
              <a:spcBef>
                <a:spcPts val="1800"/>
              </a:spcBef>
              <a:spcAft>
                <a:spcPts val="0"/>
              </a:spcAft>
              <a:buNone/>
            </a:pPr>
            <a:r>
              <a:t/>
            </a:r>
            <a:endParaRPr sz="900">
              <a:solidFill>
                <a:srgbClr val="292929"/>
              </a:solidFill>
              <a:latin typeface="Times New Roman"/>
              <a:ea typeface="Times New Roman"/>
              <a:cs typeface="Times New Roman"/>
              <a:sym typeface="Times New Roman"/>
            </a:endParaRPr>
          </a:p>
          <a:p>
            <a:pPr indent="0" lvl="0" marL="0" rtl="0" algn="l">
              <a:spcBef>
                <a:spcPts val="1800"/>
              </a:spcBef>
              <a:spcAft>
                <a:spcPts val="1200"/>
              </a:spcAft>
              <a:buNone/>
            </a:pPr>
            <a:r>
              <a:t/>
            </a:r>
            <a:endParaRPr>
              <a:solidFill>
                <a:srgbClr val="292929"/>
              </a:solidFill>
            </a:endParaRPr>
          </a:p>
        </p:txBody>
      </p:sp>
      <p:pic>
        <p:nvPicPr>
          <p:cNvPr id="143" name="Google Shape;143;p15"/>
          <p:cNvPicPr preferRelativeResize="0"/>
          <p:nvPr/>
        </p:nvPicPr>
        <p:blipFill>
          <a:blip r:embed="rId3">
            <a:alphaModFix/>
          </a:blip>
          <a:stretch>
            <a:fillRect/>
          </a:stretch>
        </p:blipFill>
        <p:spPr>
          <a:xfrm>
            <a:off x="2575775" y="3099250"/>
            <a:ext cx="3589724" cy="1469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819150" y="845600"/>
            <a:ext cx="7505700" cy="467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t>Dataset Files</a:t>
            </a:r>
            <a:endParaRPr sz="2000"/>
          </a:p>
        </p:txBody>
      </p:sp>
      <p:sp>
        <p:nvSpPr>
          <p:cNvPr id="149" name="Google Shape;149;p16"/>
          <p:cNvSpPr txBox="1"/>
          <p:nvPr>
            <p:ph idx="1" type="body"/>
          </p:nvPr>
        </p:nvSpPr>
        <p:spPr>
          <a:xfrm>
            <a:off x="819150" y="1480025"/>
            <a:ext cx="7505700" cy="2448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Clr>
                <a:schemeClr val="dk1"/>
              </a:buClr>
              <a:buSzPct val="84615"/>
              <a:buFont typeface="Arial"/>
              <a:buNone/>
            </a:pPr>
            <a:r>
              <a:t/>
            </a:r>
            <a:endParaRPr/>
          </a:p>
          <a:p>
            <a:pPr indent="-304800" lvl="0" marL="457200" rtl="0" algn="just">
              <a:spcBef>
                <a:spcPts val="1200"/>
              </a:spcBef>
              <a:spcAft>
                <a:spcPts val="0"/>
              </a:spcAft>
              <a:buClr>
                <a:schemeClr val="dk2"/>
              </a:buClr>
              <a:buSzPct val="100000"/>
              <a:buFont typeface="Times New Roman"/>
              <a:buChar char="●"/>
            </a:pPr>
            <a:r>
              <a:rPr lang="en" sz="4800">
                <a:latin typeface="Times New Roman"/>
                <a:ea typeface="Times New Roman"/>
                <a:cs typeface="Times New Roman"/>
                <a:sym typeface="Times New Roman"/>
              </a:rPr>
              <a:t>aisles.csv - This file contains aisle information. Shape of file is (134, 2).</a:t>
            </a:r>
            <a:endParaRPr sz="4800">
              <a:latin typeface="Times New Roman"/>
              <a:ea typeface="Times New Roman"/>
              <a:cs typeface="Times New Roman"/>
              <a:sym typeface="Times New Roman"/>
            </a:endParaRPr>
          </a:p>
          <a:p>
            <a:pPr indent="-304800" lvl="1" marL="914400" rtl="0" algn="just">
              <a:spcBef>
                <a:spcPts val="0"/>
              </a:spcBef>
              <a:spcAft>
                <a:spcPts val="0"/>
              </a:spcAft>
              <a:buClr>
                <a:schemeClr val="dk2"/>
              </a:buClr>
              <a:buSzPct val="100000"/>
              <a:buFont typeface="Times New Roman"/>
              <a:buAutoNum type="alphaLcPeriod"/>
            </a:pPr>
            <a:r>
              <a:rPr lang="en" sz="4800">
                <a:latin typeface="Times New Roman"/>
                <a:ea typeface="Times New Roman"/>
                <a:cs typeface="Times New Roman"/>
                <a:sym typeface="Times New Roman"/>
              </a:rPr>
              <a:t>aisle_id - Unique id for each aisle.</a:t>
            </a:r>
            <a:endParaRPr sz="4800">
              <a:latin typeface="Times New Roman"/>
              <a:ea typeface="Times New Roman"/>
              <a:cs typeface="Times New Roman"/>
              <a:sym typeface="Times New Roman"/>
            </a:endParaRPr>
          </a:p>
          <a:p>
            <a:pPr indent="-304800" lvl="1" marL="914400" rtl="0" algn="just">
              <a:spcBef>
                <a:spcPts val="0"/>
              </a:spcBef>
              <a:spcAft>
                <a:spcPts val="0"/>
              </a:spcAft>
              <a:buClr>
                <a:schemeClr val="dk2"/>
              </a:buClr>
              <a:buSzPct val="100000"/>
              <a:buFont typeface="Times New Roman"/>
              <a:buAutoNum type="alphaLcPeriod"/>
            </a:pPr>
            <a:r>
              <a:rPr lang="en" sz="4800">
                <a:latin typeface="Times New Roman"/>
                <a:ea typeface="Times New Roman"/>
                <a:cs typeface="Times New Roman"/>
                <a:sym typeface="Times New Roman"/>
              </a:rPr>
              <a:t>aisle - Name of aisles. </a:t>
            </a:r>
            <a:endParaRPr sz="4800">
              <a:latin typeface="Times New Roman"/>
              <a:ea typeface="Times New Roman"/>
              <a:cs typeface="Times New Roman"/>
              <a:sym typeface="Times New Roman"/>
            </a:endParaRPr>
          </a:p>
          <a:p>
            <a:pPr indent="-304800" lvl="1" marL="914400" rtl="0" algn="just">
              <a:spcBef>
                <a:spcPts val="0"/>
              </a:spcBef>
              <a:spcAft>
                <a:spcPts val="0"/>
              </a:spcAft>
              <a:buClr>
                <a:schemeClr val="dk1"/>
              </a:buClr>
              <a:buSzPct val="100000"/>
              <a:buFont typeface="Times New Roman"/>
              <a:buAutoNum type="alphaLcPeriod"/>
            </a:pPr>
            <a:r>
              <a:t/>
            </a:r>
            <a:endParaRPr sz="4800">
              <a:latin typeface="Times New Roman"/>
              <a:ea typeface="Times New Roman"/>
              <a:cs typeface="Times New Roman"/>
              <a:sym typeface="Times New Roman"/>
            </a:endParaRPr>
          </a:p>
          <a:p>
            <a:pPr indent="-304800" lvl="0" marL="457200" rtl="0" algn="just">
              <a:spcBef>
                <a:spcPts val="0"/>
              </a:spcBef>
              <a:spcAft>
                <a:spcPts val="0"/>
              </a:spcAft>
              <a:buClr>
                <a:schemeClr val="dk2"/>
              </a:buClr>
              <a:buSzPct val="100000"/>
              <a:buFont typeface="Times New Roman"/>
              <a:buChar char="●"/>
            </a:pPr>
            <a:r>
              <a:rPr lang="en" sz="4800">
                <a:latin typeface="Times New Roman"/>
                <a:ea typeface="Times New Roman"/>
                <a:cs typeface="Times New Roman"/>
                <a:sym typeface="Times New Roman"/>
              </a:rPr>
              <a:t>departments.csv - This file contains department information. Shape of file is (21,2).</a:t>
            </a:r>
            <a:endParaRPr sz="4800">
              <a:latin typeface="Times New Roman"/>
              <a:ea typeface="Times New Roman"/>
              <a:cs typeface="Times New Roman"/>
              <a:sym typeface="Times New Roman"/>
            </a:endParaRPr>
          </a:p>
          <a:p>
            <a:pPr indent="-304800" lvl="1" marL="914400" rtl="0" algn="just">
              <a:spcBef>
                <a:spcPts val="0"/>
              </a:spcBef>
              <a:spcAft>
                <a:spcPts val="0"/>
              </a:spcAft>
              <a:buClr>
                <a:schemeClr val="dk2"/>
              </a:buClr>
              <a:buSzPct val="100000"/>
              <a:buFont typeface="Times New Roman"/>
              <a:buAutoNum type="alphaLcParenR"/>
            </a:pPr>
            <a:r>
              <a:rPr lang="en" sz="4800">
                <a:latin typeface="Times New Roman"/>
                <a:ea typeface="Times New Roman"/>
                <a:cs typeface="Times New Roman"/>
                <a:sym typeface="Times New Roman"/>
              </a:rPr>
              <a:t>department_id - Unique id for each department.</a:t>
            </a:r>
            <a:endParaRPr sz="4800">
              <a:latin typeface="Times New Roman"/>
              <a:ea typeface="Times New Roman"/>
              <a:cs typeface="Times New Roman"/>
              <a:sym typeface="Times New Roman"/>
            </a:endParaRPr>
          </a:p>
          <a:p>
            <a:pPr indent="-304800" lvl="1" marL="914400" rtl="0" algn="just">
              <a:spcBef>
                <a:spcPts val="0"/>
              </a:spcBef>
              <a:spcAft>
                <a:spcPts val="0"/>
              </a:spcAft>
              <a:buClr>
                <a:schemeClr val="dk2"/>
              </a:buClr>
              <a:buSzPct val="100000"/>
              <a:buFont typeface="Times New Roman"/>
              <a:buAutoNum type="alphaLcParenR"/>
            </a:pPr>
            <a:r>
              <a:rPr lang="en" sz="4800">
                <a:latin typeface="Times New Roman"/>
                <a:ea typeface="Times New Roman"/>
                <a:cs typeface="Times New Roman"/>
                <a:sym typeface="Times New Roman"/>
              </a:rPr>
              <a:t>department - Name of departments.</a:t>
            </a:r>
            <a:endParaRPr sz="4800">
              <a:latin typeface="Times New Roman"/>
              <a:ea typeface="Times New Roman"/>
              <a:cs typeface="Times New Roman"/>
              <a:sym typeface="Times New Roman"/>
            </a:endParaRPr>
          </a:p>
          <a:p>
            <a:pPr indent="-304800" lvl="1" marL="914400" rtl="0" algn="just">
              <a:spcBef>
                <a:spcPts val="0"/>
              </a:spcBef>
              <a:spcAft>
                <a:spcPts val="0"/>
              </a:spcAft>
              <a:buClr>
                <a:schemeClr val="dk1"/>
              </a:buClr>
              <a:buSzPct val="100000"/>
              <a:buFont typeface="Times New Roman"/>
              <a:buAutoNum type="alphaLcParenR"/>
            </a:pPr>
            <a:r>
              <a:t/>
            </a:r>
            <a:endParaRPr sz="4800">
              <a:latin typeface="Times New Roman"/>
              <a:ea typeface="Times New Roman"/>
              <a:cs typeface="Times New Roman"/>
              <a:sym typeface="Times New Roman"/>
            </a:endParaRPr>
          </a:p>
          <a:p>
            <a:pPr indent="-304800" lvl="0" marL="457200" rtl="0" algn="just">
              <a:spcBef>
                <a:spcPts val="0"/>
              </a:spcBef>
              <a:spcAft>
                <a:spcPts val="0"/>
              </a:spcAft>
              <a:buClr>
                <a:schemeClr val="dk2"/>
              </a:buClr>
              <a:buSzPct val="100000"/>
              <a:buFont typeface="Times New Roman"/>
              <a:buChar char="●"/>
            </a:pPr>
            <a:r>
              <a:rPr lang="en" sz="4800">
                <a:latin typeface="Times New Roman"/>
                <a:ea typeface="Times New Roman"/>
                <a:cs typeface="Times New Roman"/>
                <a:sym typeface="Times New Roman"/>
              </a:rPr>
              <a:t>order_products_train.csv – This file consists of all product details for a train order. Shape of file is (1384617, 4).</a:t>
            </a:r>
            <a:endParaRPr sz="4800">
              <a:latin typeface="Times New Roman"/>
              <a:ea typeface="Times New Roman"/>
              <a:cs typeface="Times New Roman"/>
              <a:sym typeface="Times New Roman"/>
            </a:endParaRPr>
          </a:p>
          <a:p>
            <a:pPr indent="-304800" lvl="1" marL="914400" rtl="0" algn="just">
              <a:spcBef>
                <a:spcPts val="0"/>
              </a:spcBef>
              <a:spcAft>
                <a:spcPts val="0"/>
              </a:spcAft>
              <a:buClr>
                <a:schemeClr val="dk2"/>
              </a:buClr>
              <a:buSzPct val="100000"/>
              <a:buFont typeface="Times New Roman"/>
              <a:buAutoNum type="alphaLcPeriod"/>
            </a:pPr>
            <a:r>
              <a:rPr lang="en" sz="4800">
                <a:latin typeface="Times New Roman"/>
                <a:ea typeface="Times New Roman"/>
                <a:cs typeface="Times New Roman"/>
                <a:sym typeface="Times New Roman"/>
              </a:rPr>
              <a:t>order_id - Unique id for each order.</a:t>
            </a:r>
            <a:endParaRPr sz="4800">
              <a:latin typeface="Times New Roman"/>
              <a:ea typeface="Times New Roman"/>
              <a:cs typeface="Times New Roman"/>
              <a:sym typeface="Times New Roman"/>
            </a:endParaRPr>
          </a:p>
          <a:p>
            <a:pPr indent="-304800" lvl="1" marL="914400" rtl="0" algn="just">
              <a:spcBef>
                <a:spcPts val="0"/>
              </a:spcBef>
              <a:spcAft>
                <a:spcPts val="0"/>
              </a:spcAft>
              <a:buClr>
                <a:schemeClr val="dk2"/>
              </a:buClr>
              <a:buSzPct val="100000"/>
              <a:buFont typeface="Times New Roman"/>
              <a:buAutoNum type="alphaLcPeriod"/>
            </a:pPr>
            <a:r>
              <a:rPr lang="en" sz="4800">
                <a:latin typeface="Times New Roman"/>
                <a:ea typeface="Times New Roman"/>
                <a:cs typeface="Times New Roman"/>
                <a:sym typeface="Times New Roman"/>
              </a:rPr>
              <a:t>product_id - Unique id for each product.</a:t>
            </a:r>
            <a:endParaRPr sz="4800">
              <a:latin typeface="Times New Roman"/>
              <a:ea typeface="Times New Roman"/>
              <a:cs typeface="Times New Roman"/>
              <a:sym typeface="Times New Roman"/>
            </a:endParaRPr>
          </a:p>
          <a:p>
            <a:pPr indent="-304800" lvl="1" marL="914400" rtl="0" algn="just">
              <a:spcBef>
                <a:spcPts val="0"/>
              </a:spcBef>
              <a:spcAft>
                <a:spcPts val="0"/>
              </a:spcAft>
              <a:buClr>
                <a:schemeClr val="dk2"/>
              </a:buClr>
              <a:buSzPct val="100000"/>
              <a:buFont typeface="Times New Roman"/>
              <a:buAutoNum type="alphaLcPeriod"/>
            </a:pPr>
            <a:r>
              <a:rPr lang="en" sz="4800">
                <a:latin typeface="Times New Roman"/>
                <a:ea typeface="Times New Roman"/>
                <a:cs typeface="Times New Roman"/>
                <a:sym typeface="Times New Roman"/>
              </a:rPr>
              <a:t>add_to_card_order - specifies the sequence of added products.</a:t>
            </a:r>
            <a:endParaRPr sz="4800">
              <a:latin typeface="Times New Roman"/>
              <a:ea typeface="Times New Roman"/>
              <a:cs typeface="Times New Roman"/>
              <a:sym typeface="Times New Roman"/>
            </a:endParaRPr>
          </a:p>
          <a:p>
            <a:pPr indent="-304800" lvl="1" marL="914400" rtl="0" algn="just">
              <a:spcBef>
                <a:spcPts val="0"/>
              </a:spcBef>
              <a:spcAft>
                <a:spcPts val="0"/>
              </a:spcAft>
              <a:buClr>
                <a:schemeClr val="dk2"/>
              </a:buClr>
              <a:buSzPct val="100000"/>
              <a:buFont typeface="Times New Roman"/>
              <a:buAutoNum type="alphaLcPeriod"/>
            </a:pPr>
            <a:r>
              <a:rPr lang="en" sz="4800">
                <a:latin typeface="Times New Roman"/>
                <a:ea typeface="Times New Roman"/>
                <a:cs typeface="Times New Roman"/>
                <a:sym typeface="Times New Roman"/>
              </a:rPr>
              <a:t>reordered - whether a product was reordered or not.</a:t>
            </a:r>
            <a:endParaRPr sz="4800">
              <a:latin typeface="Times New Roman"/>
              <a:ea typeface="Times New Roman"/>
              <a:cs typeface="Times New Roman"/>
              <a:sym typeface="Times New Roman"/>
            </a:endParaRPr>
          </a:p>
          <a:p>
            <a:pPr indent="0" lvl="0" marL="0" rtl="0" algn="just">
              <a:spcBef>
                <a:spcPts val="1200"/>
              </a:spcBef>
              <a:spcAft>
                <a:spcPts val="0"/>
              </a:spcAft>
              <a:buClr>
                <a:schemeClr val="dk1"/>
              </a:buClr>
              <a:buSzPts val="275"/>
              <a:buFont typeface="Arial"/>
              <a:buNone/>
            </a:pPr>
            <a:r>
              <a:t/>
            </a:r>
            <a:endParaRPr sz="4800">
              <a:latin typeface="Times New Roman"/>
              <a:ea typeface="Times New Roman"/>
              <a:cs typeface="Times New Roman"/>
              <a:sym typeface="Times New Roman"/>
            </a:endParaRPr>
          </a:p>
          <a:p>
            <a:pPr indent="0" lvl="0" marL="457200" rtl="0" algn="just">
              <a:spcBef>
                <a:spcPts val="1200"/>
              </a:spcBef>
              <a:spcAft>
                <a:spcPts val="0"/>
              </a:spcAft>
              <a:buNone/>
            </a:pPr>
            <a:r>
              <a:t/>
            </a:r>
            <a:endParaRPr sz="4800">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7"/>
          <p:cNvSpPr txBox="1"/>
          <p:nvPr>
            <p:ph type="title"/>
          </p:nvPr>
        </p:nvSpPr>
        <p:spPr>
          <a:xfrm>
            <a:off x="819150" y="845600"/>
            <a:ext cx="7505700" cy="49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000"/>
              <a:t>Dataset Files (Cond.)</a:t>
            </a:r>
            <a:endParaRPr/>
          </a:p>
        </p:txBody>
      </p:sp>
      <p:sp>
        <p:nvSpPr>
          <p:cNvPr id="155" name="Google Shape;155;p17"/>
          <p:cNvSpPr txBox="1"/>
          <p:nvPr>
            <p:ph idx="1" type="body"/>
          </p:nvPr>
        </p:nvSpPr>
        <p:spPr>
          <a:xfrm>
            <a:off x="819150" y="1528650"/>
            <a:ext cx="7505700" cy="2448000"/>
          </a:xfrm>
          <a:prstGeom prst="rect">
            <a:avLst/>
          </a:prstGeom>
        </p:spPr>
        <p:txBody>
          <a:bodyPr anchorCtr="0" anchor="t" bIns="91425" lIns="91425" spcFirstLastPara="1" rIns="91425" wrap="square" tIns="91425">
            <a:normAutofit fontScale="25000" lnSpcReduction="20000"/>
          </a:bodyPr>
          <a:lstStyle/>
          <a:p>
            <a:pPr indent="-304800" lvl="0" marL="457200" rtl="0" algn="just">
              <a:spcBef>
                <a:spcPts val="1200"/>
              </a:spcBef>
              <a:spcAft>
                <a:spcPts val="0"/>
              </a:spcAft>
              <a:buSzPct val="100000"/>
              <a:buFont typeface="Times New Roman"/>
              <a:buChar char="●"/>
            </a:pPr>
            <a:r>
              <a:rPr lang="en" sz="4800">
                <a:latin typeface="Times New Roman"/>
                <a:ea typeface="Times New Roman"/>
                <a:cs typeface="Times New Roman"/>
                <a:sym typeface="Times New Roman"/>
              </a:rPr>
              <a:t>order_products_prior.csv - These files contain data about which products were purchased in each order. Shape of file is (32434489, 4)</a:t>
            </a:r>
            <a:endParaRPr sz="4800">
              <a:latin typeface="Times New Roman"/>
              <a:ea typeface="Times New Roman"/>
              <a:cs typeface="Times New Roman"/>
              <a:sym typeface="Times New Roman"/>
            </a:endParaRPr>
          </a:p>
          <a:p>
            <a:pPr indent="-304800" lvl="1" marL="914400" rtl="0" algn="just">
              <a:spcBef>
                <a:spcPts val="0"/>
              </a:spcBef>
              <a:spcAft>
                <a:spcPts val="0"/>
              </a:spcAft>
              <a:buClr>
                <a:schemeClr val="dk2"/>
              </a:buClr>
              <a:buSzPct val="100000"/>
              <a:buFont typeface="Times New Roman"/>
              <a:buAutoNum type="alphaLcParenR"/>
            </a:pPr>
            <a:r>
              <a:rPr lang="en" sz="4800">
                <a:latin typeface="Times New Roman"/>
                <a:ea typeface="Times New Roman"/>
                <a:cs typeface="Times New Roman"/>
                <a:sym typeface="Times New Roman"/>
              </a:rPr>
              <a:t>order_id - Unique id for each order.</a:t>
            </a:r>
            <a:endParaRPr sz="4800">
              <a:latin typeface="Times New Roman"/>
              <a:ea typeface="Times New Roman"/>
              <a:cs typeface="Times New Roman"/>
              <a:sym typeface="Times New Roman"/>
            </a:endParaRPr>
          </a:p>
          <a:p>
            <a:pPr indent="-304800" lvl="1" marL="914400" rtl="0" algn="just">
              <a:spcBef>
                <a:spcPts val="0"/>
              </a:spcBef>
              <a:spcAft>
                <a:spcPts val="0"/>
              </a:spcAft>
              <a:buClr>
                <a:schemeClr val="dk2"/>
              </a:buClr>
              <a:buSzPct val="100000"/>
              <a:buFont typeface="Times New Roman"/>
              <a:buAutoNum type="alphaLcParenR"/>
            </a:pPr>
            <a:r>
              <a:rPr lang="en" sz="4800">
                <a:latin typeface="Times New Roman"/>
                <a:ea typeface="Times New Roman"/>
                <a:cs typeface="Times New Roman"/>
                <a:sym typeface="Times New Roman"/>
              </a:rPr>
              <a:t>product_id - Unique id for each product.</a:t>
            </a:r>
            <a:endParaRPr sz="4800">
              <a:latin typeface="Times New Roman"/>
              <a:ea typeface="Times New Roman"/>
              <a:cs typeface="Times New Roman"/>
              <a:sym typeface="Times New Roman"/>
            </a:endParaRPr>
          </a:p>
          <a:p>
            <a:pPr indent="-304800" lvl="1" marL="914400" rtl="0" algn="just">
              <a:spcBef>
                <a:spcPts val="0"/>
              </a:spcBef>
              <a:spcAft>
                <a:spcPts val="0"/>
              </a:spcAft>
              <a:buClr>
                <a:schemeClr val="dk2"/>
              </a:buClr>
              <a:buSzPct val="100000"/>
              <a:buFont typeface="Times New Roman"/>
              <a:buAutoNum type="alphaLcParenR"/>
            </a:pPr>
            <a:r>
              <a:rPr lang="en" sz="4800">
                <a:latin typeface="Times New Roman"/>
                <a:ea typeface="Times New Roman"/>
                <a:cs typeface="Times New Roman"/>
                <a:sym typeface="Times New Roman"/>
              </a:rPr>
              <a:t>add_to_card_order - specifies the sequence of added products.</a:t>
            </a:r>
            <a:endParaRPr sz="4800">
              <a:latin typeface="Times New Roman"/>
              <a:ea typeface="Times New Roman"/>
              <a:cs typeface="Times New Roman"/>
              <a:sym typeface="Times New Roman"/>
            </a:endParaRPr>
          </a:p>
          <a:p>
            <a:pPr indent="-304800" lvl="1" marL="914400" rtl="0" algn="just">
              <a:spcBef>
                <a:spcPts val="0"/>
              </a:spcBef>
              <a:spcAft>
                <a:spcPts val="0"/>
              </a:spcAft>
              <a:buClr>
                <a:schemeClr val="dk2"/>
              </a:buClr>
              <a:buSzPct val="100000"/>
              <a:buFont typeface="Times New Roman"/>
              <a:buAutoNum type="alphaLcParenR"/>
            </a:pPr>
            <a:r>
              <a:rPr lang="en" sz="4800">
                <a:latin typeface="Times New Roman"/>
                <a:ea typeface="Times New Roman"/>
                <a:cs typeface="Times New Roman"/>
                <a:sym typeface="Times New Roman"/>
              </a:rPr>
              <a:t>reordered - whether a product was reordered or not.</a:t>
            </a:r>
            <a:endParaRPr sz="4800">
              <a:latin typeface="Times New Roman"/>
              <a:ea typeface="Times New Roman"/>
              <a:cs typeface="Times New Roman"/>
              <a:sym typeface="Times New Roman"/>
            </a:endParaRPr>
          </a:p>
          <a:p>
            <a:pPr indent="0" lvl="0" marL="0" rtl="0" algn="just">
              <a:spcBef>
                <a:spcPts val="1200"/>
              </a:spcBef>
              <a:spcAft>
                <a:spcPts val="0"/>
              </a:spcAft>
              <a:buClr>
                <a:schemeClr val="dk1"/>
              </a:buClr>
              <a:buSzPts val="275"/>
              <a:buFont typeface="Arial"/>
              <a:buNone/>
            </a:pPr>
            <a:r>
              <a:t/>
            </a:r>
            <a:endParaRPr sz="4800">
              <a:latin typeface="Times New Roman"/>
              <a:ea typeface="Times New Roman"/>
              <a:cs typeface="Times New Roman"/>
              <a:sym typeface="Times New Roman"/>
            </a:endParaRPr>
          </a:p>
          <a:p>
            <a:pPr indent="-304800" lvl="0" marL="457200" rtl="0" algn="just">
              <a:spcBef>
                <a:spcPts val="1200"/>
              </a:spcBef>
              <a:spcAft>
                <a:spcPts val="0"/>
              </a:spcAft>
              <a:buClr>
                <a:schemeClr val="dk2"/>
              </a:buClr>
              <a:buSzPct val="100000"/>
              <a:buFont typeface="Times New Roman"/>
              <a:buChar char="●"/>
            </a:pPr>
            <a:r>
              <a:rPr lang="en" sz="4800">
                <a:latin typeface="Times New Roman"/>
                <a:ea typeface="Times New Roman"/>
                <a:cs typeface="Times New Roman"/>
                <a:sym typeface="Times New Roman"/>
              </a:rPr>
              <a:t>orders.csv - This file contains prior, train, test order details placed by any user. Shape of file is (3421083, 7)</a:t>
            </a:r>
            <a:endParaRPr sz="4800">
              <a:latin typeface="Times New Roman"/>
              <a:ea typeface="Times New Roman"/>
              <a:cs typeface="Times New Roman"/>
              <a:sym typeface="Times New Roman"/>
            </a:endParaRPr>
          </a:p>
          <a:p>
            <a:pPr indent="-304800" lvl="1" marL="914400" rtl="0" algn="just">
              <a:spcBef>
                <a:spcPts val="0"/>
              </a:spcBef>
              <a:spcAft>
                <a:spcPts val="0"/>
              </a:spcAft>
              <a:buClr>
                <a:schemeClr val="dk2"/>
              </a:buClr>
              <a:buSzPct val="100000"/>
              <a:buFont typeface="Times New Roman"/>
              <a:buAutoNum type="alphaLcPeriod"/>
            </a:pPr>
            <a:r>
              <a:rPr lang="en" sz="4800">
                <a:latin typeface="Times New Roman"/>
                <a:ea typeface="Times New Roman"/>
                <a:cs typeface="Times New Roman"/>
                <a:sym typeface="Times New Roman"/>
              </a:rPr>
              <a:t>order_id - Unique id for each order.</a:t>
            </a:r>
            <a:endParaRPr sz="4800">
              <a:latin typeface="Times New Roman"/>
              <a:ea typeface="Times New Roman"/>
              <a:cs typeface="Times New Roman"/>
              <a:sym typeface="Times New Roman"/>
            </a:endParaRPr>
          </a:p>
          <a:p>
            <a:pPr indent="-304800" lvl="1" marL="914400" rtl="0" algn="just">
              <a:spcBef>
                <a:spcPts val="0"/>
              </a:spcBef>
              <a:spcAft>
                <a:spcPts val="0"/>
              </a:spcAft>
              <a:buClr>
                <a:schemeClr val="dk2"/>
              </a:buClr>
              <a:buSzPct val="100000"/>
              <a:buFont typeface="Times New Roman"/>
              <a:buAutoNum type="alphaLcPeriod"/>
            </a:pPr>
            <a:r>
              <a:rPr lang="en" sz="4800">
                <a:latin typeface="Times New Roman"/>
                <a:ea typeface="Times New Roman"/>
                <a:cs typeface="Times New Roman"/>
                <a:sym typeface="Times New Roman"/>
              </a:rPr>
              <a:t>user_id - Unique id for each user.</a:t>
            </a:r>
            <a:endParaRPr sz="4800">
              <a:latin typeface="Times New Roman"/>
              <a:ea typeface="Times New Roman"/>
              <a:cs typeface="Times New Roman"/>
              <a:sym typeface="Times New Roman"/>
            </a:endParaRPr>
          </a:p>
          <a:p>
            <a:pPr indent="-304800" lvl="1" marL="914400" rtl="0" algn="just">
              <a:spcBef>
                <a:spcPts val="0"/>
              </a:spcBef>
              <a:spcAft>
                <a:spcPts val="0"/>
              </a:spcAft>
              <a:buClr>
                <a:schemeClr val="dk2"/>
              </a:buClr>
              <a:buSzPct val="100000"/>
              <a:buFont typeface="Times New Roman"/>
              <a:buAutoNum type="alphaLcPeriod"/>
            </a:pPr>
            <a:r>
              <a:rPr lang="en" sz="4800">
                <a:latin typeface="Times New Roman"/>
                <a:ea typeface="Times New Roman"/>
                <a:cs typeface="Times New Roman"/>
                <a:sym typeface="Times New Roman"/>
              </a:rPr>
              <a:t>eval_set - Category of order (prior/train/test)</a:t>
            </a:r>
            <a:endParaRPr sz="4800">
              <a:latin typeface="Times New Roman"/>
              <a:ea typeface="Times New Roman"/>
              <a:cs typeface="Times New Roman"/>
              <a:sym typeface="Times New Roman"/>
            </a:endParaRPr>
          </a:p>
          <a:p>
            <a:pPr indent="-304800" lvl="1" marL="914400" rtl="0" algn="just">
              <a:spcBef>
                <a:spcPts val="0"/>
              </a:spcBef>
              <a:spcAft>
                <a:spcPts val="0"/>
              </a:spcAft>
              <a:buClr>
                <a:schemeClr val="dk2"/>
              </a:buClr>
              <a:buSzPct val="100000"/>
              <a:buFont typeface="Times New Roman"/>
              <a:buAutoNum type="alphaLcPeriod"/>
            </a:pPr>
            <a:r>
              <a:rPr lang="en" sz="4800">
                <a:latin typeface="Times New Roman"/>
                <a:ea typeface="Times New Roman"/>
                <a:cs typeface="Times New Roman"/>
                <a:sym typeface="Times New Roman"/>
              </a:rPr>
              <a:t>order_number - order sequence of a user.</a:t>
            </a:r>
            <a:endParaRPr sz="4800">
              <a:latin typeface="Times New Roman"/>
              <a:ea typeface="Times New Roman"/>
              <a:cs typeface="Times New Roman"/>
              <a:sym typeface="Times New Roman"/>
            </a:endParaRPr>
          </a:p>
          <a:p>
            <a:pPr indent="-304800" lvl="1" marL="914400" rtl="0" algn="just">
              <a:spcBef>
                <a:spcPts val="0"/>
              </a:spcBef>
              <a:spcAft>
                <a:spcPts val="0"/>
              </a:spcAft>
              <a:buClr>
                <a:schemeClr val="dk2"/>
              </a:buClr>
              <a:buSzPct val="100000"/>
              <a:buFont typeface="Times New Roman"/>
              <a:buAutoNum type="alphaLcPeriod"/>
            </a:pPr>
            <a:r>
              <a:rPr lang="en" sz="4800">
                <a:latin typeface="Times New Roman"/>
                <a:ea typeface="Times New Roman"/>
                <a:cs typeface="Times New Roman"/>
                <a:sym typeface="Times New Roman"/>
              </a:rPr>
              <a:t>order_dow - day of the week when order placed.</a:t>
            </a:r>
            <a:endParaRPr sz="4800">
              <a:latin typeface="Times New Roman"/>
              <a:ea typeface="Times New Roman"/>
              <a:cs typeface="Times New Roman"/>
              <a:sym typeface="Times New Roman"/>
            </a:endParaRPr>
          </a:p>
          <a:p>
            <a:pPr indent="-304800" lvl="1" marL="914400" rtl="0" algn="just">
              <a:spcBef>
                <a:spcPts val="0"/>
              </a:spcBef>
              <a:spcAft>
                <a:spcPts val="0"/>
              </a:spcAft>
              <a:buClr>
                <a:schemeClr val="dk2"/>
              </a:buClr>
              <a:buSzPct val="100000"/>
              <a:buFont typeface="Times New Roman"/>
              <a:buAutoNum type="alphaLcPeriod"/>
            </a:pPr>
            <a:r>
              <a:rPr lang="en" sz="4800">
                <a:latin typeface="Times New Roman"/>
                <a:ea typeface="Times New Roman"/>
                <a:cs typeface="Times New Roman"/>
                <a:sym typeface="Times New Roman"/>
              </a:rPr>
              <a:t>order_hour_of_day - Time of the day when order placed.</a:t>
            </a:r>
            <a:endParaRPr sz="4800">
              <a:latin typeface="Times New Roman"/>
              <a:ea typeface="Times New Roman"/>
              <a:cs typeface="Times New Roman"/>
              <a:sym typeface="Times New Roman"/>
            </a:endParaRPr>
          </a:p>
          <a:p>
            <a:pPr indent="-304800" lvl="1" marL="914400" rtl="0" algn="just">
              <a:spcBef>
                <a:spcPts val="0"/>
              </a:spcBef>
              <a:spcAft>
                <a:spcPts val="0"/>
              </a:spcAft>
              <a:buClr>
                <a:schemeClr val="dk2"/>
              </a:buClr>
              <a:buSzPct val="100000"/>
              <a:buFont typeface="Times New Roman"/>
              <a:buAutoNum type="alphaLcPeriod"/>
            </a:pPr>
            <a:r>
              <a:rPr lang="en" sz="4800">
                <a:latin typeface="Times New Roman"/>
                <a:ea typeface="Times New Roman"/>
                <a:cs typeface="Times New Roman"/>
                <a:sym typeface="Times New Roman"/>
              </a:rPr>
              <a:t>days_since_prior_order - Number of days between two orders.</a:t>
            </a:r>
            <a:endParaRPr sz="4800">
              <a:latin typeface="Times New Roman"/>
              <a:ea typeface="Times New Roman"/>
              <a:cs typeface="Times New Roman"/>
              <a:sym typeface="Times New Roman"/>
            </a:endParaRPr>
          </a:p>
          <a:p>
            <a:pPr indent="0" lvl="0" marL="0" rtl="0" algn="just">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000"/>
              <a:t>Dataset Files (Cond.)</a:t>
            </a:r>
            <a:endParaRPr/>
          </a:p>
        </p:txBody>
      </p:sp>
      <p:sp>
        <p:nvSpPr>
          <p:cNvPr id="161" name="Google Shape;161;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04800" lvl="0" marL="457200" rtl="0" algn="just">
              <a:spcBef>
                <a:spcPts val="1200"/>
              </a:spcBef>
              <a:spcAft>
                <a:spcPts val="0"/>
              </a:spcAft>
              <a:buClr>
                <a:schemeClr val="dk2"/>
              </a:buClr>
              <a:buSzPts val="1200"/>
              <a:buFont typeface="Times New Roman"/>
              <a:buChar char="●"/>
            </a:pPr>
            <a:r>
              <a:rPr lang="en" sz="1200">
                <a:latin typeface="Times New Roman"/>
                <a:ea typeface="Times New Roman"/>
                <a:cs typeface="Times New Roman"/>
                <a:sym typeface="Times New Roman"/>
              </a:rPr>
              <a:t>products.csv - This file contains product details. Shape of file is (49688, 4)</a:t>
            </a:r>
            <a:endParaRPr sz="1200">
              <a:latin typeface="Times New Roman"/>
              <a:ea typeface="Times New Roman"/>
              <a:cs typeface="Times New Roman"/>
              <a:sym typeface="Times New Roman"/>
            </a:endParaRPr>
          </a:p>
          <a:p>
            <a:pPr indent="-304800" lvl="1" marL="914400" rtl="0" algn="just">
              <a:spcBef>
                <a:spcPts val="0"/>
              </a:spcBef>
              <a:spcAft>
                <a:spcPts val="0"/>
              </a:spcAft>
              <a:buClr>
                <a:schemeClr val="dk2"/>
              </a:buClr>
              <a:buSzPts val="1200"/>
              <a:buFont typeface="Times New Roman"/>
              <a:buAutoNum type="alphaLcPeriod"/>
            </a:pPr>
            <a:r>
              <a:rPr lang="en" sz="1200">
                <a:latin typeface="Times New Roman"/>
                <a:ea typeface="Times New Roman"/>
                <a:cs typeface="Times New Roman"/>
                <a:sym typeface="Times New Roman"/>
              </a:rPr>
              <a:t>product_id - Unique id for each product.</a:t>
            </a:r>
            <a:endParaRPr sz="1200">
              <a:latin typeface="Times New Roman"/>
              <a:ea typeface="Times New Roman"/>
              <a:cs typeface="Times New Roman"/>
              <a:sym typeface="Times New Roman"/>
            </a:endParaRPr>
          </a:p>
          <a:p>
            <a:pPr indent="-304800" lvl="1" marL="914400" rtl="0" algn="just">
              <a:spcBef>
                <a:spcPts val="0"/>
              </a:spcBef>
              <a:spcAft>
                <a:spcPts val="0"/>
              </a:spcAft>
              <a:buClr>
                <a:schemeClr val="dk2"/>
              </a:buClr>
              <a:buSzPts val="1200"/>
              <a:buFont typeface="Times New Roman"/>
              <a:buAutoNum type="alphaLcPeriod"/>
            </a:pPr>
            <a:r>
              <a:rPr lang="en" sz="1200">
                <a:latin typeface="Times New Roman"/>
                <a:ea typeface="Times New Roman"/>
                <a:cs typeface="Times New Roman"/>
                <a:sym typeface="Times New Roman"/>
              </a:rPr>
              <a:t>product_name - Name of products.</a:t>
            </a:r>
            <a:endParaRPr sz="1200">
              <a:latin typeface="Times New Roman"/>
              <a:ea typeface="Times New Roman"/>
              <a:cs typeface="Times New Roman"/>
              <a:sym typeface="Times New Roman"/>
            </a:endParaRPr>
          </a:p>
          <a:p>
            <a:pPr indent="-304800" lvl="1" marL="914400" rtl="0" algn="just">
              <a:spcBef>
                <a:spcPts val="0"/>
              </a:spcBef>
              <a:spcAft>
                <a:spcPts val="0"/>
              </a:spcAft>
              <a:buClr>
                <a:schemeClr val="dk2"/>
              </a:buClr>
              <a:buSzPts val="1200"/>
              <a:buFont typeface="Times New Roman"/>
              <a:buAutoNum type="alphaLcPeriod"/>
            </a:pPr>
            <a:r>
              <a:rPr lang="en" sz="1200">
                <a:latin typeface="Times New Roman"/>
                <a:ea typeface="Times New Roman"/>
                <a:cs typeface="Times New Roman"/>
                <a:sym typeface="Times New Roman"/>
              </a:rPr>
              <a:t>aisle_id - Unique id of aisle where product is kept.</a:t>
            </a:r>
            <a:endParaRPr sz="1200">
              <a:latin typeface="Times New Roman"/>
              <a:ea typeface="Times New Roman"/>
              <a:cs typeface="Times New Roman"/>
              <a:sym typeface="Times New Roman"/>
            </a:endParaRPr>
          </a:p>
          <a:p>
            <a:pPr indent="-304800" lvl="1" marL="914400" rtl="0" algn="just">
              <a:spcBef>
                <a:spcPts val="0"/>
              </a:spcBef>
              <a:spcAft>
                <a:spcPts val="0"/>
              </a:spcAft>
              <a:buClr>
                <a:schemeClr val="dk2"/>
              </a:buClr>
              <a:buSzPts val="1200"/>
              <a:buFont typeface="Times New Roman"/>
              <a:buAutoNum type="alphaLcPeriod"/>
            </a:pPr>
            <a:r>
              <a:rPr lang="en" sz="1200">
                <a:latin typeface="Times New Roman"/>
                <a:ea typeface="Times New Roman"/>
                <a:cs typeface="Times New Roman"/>
                <a:sym typeface="Times New Roman"/>
              </a:rPr>
              <a:t>department_id - Unique id of department to which this product belongs.</a:t>
            </a:r>
            <a:endParaRPr sz="1200"/>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9"/>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0"/>
              </a:spcAft>
              <a:buClr>
                <a:schemeClr val="dk1"/>
              </a:buClr>
              <a:buSzPct val="50000"/>
              <a:buFont typeface="Arial"/>
              <a:buNone/>
            </a:pPr>
            <a:r>
              <a:rPr b="1" lang="en" sz="2200">
                <a:latin typeface="Times New Roman"/>
                <a:ea typeface="Times New Roman"/>
                <a:cs typeface="Times New Roman"/>
                <a:sym typeface="Times New Roman"/>
              </a:rPr>
              <a:t>Methodology</a:t>
            </a:r>
            <a:endParaRPr b="1" sz="2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67" name="Google Shape;167;p19"/>
          <p:cNvSpPr txBox="1"/>
          <p:nvPr>
            <p:ph idx="1" type="body"/>
          </p:nvPr>
        </p:nvSpPr>
        <p:spPr>
          <a:xfrm>
            <a:off x="819150" y="1483475"/>
            <a:ext cx="7505700" cy="2955300"/>
          </a:xfrm>
          <a:prstGeom prst="rect">
            <a:avLst/>
          </a:prstGeom>
        </p:spPr>
        <p:txBody>
          <a:bodyPr anchorCtr="0" anchor="t" bIns="91425" lIns="91425" spcFirstLastPara="1" rIns="91425" wrap="square" tIns="91425">
            <a:normAutofit lnSpcReduction="20000"/>
          </a:bodyPr>
          <a:lstStyle/>
          <a:p>
            <a:pPr indent="-298450" lvl="0" marL="457200" rtl="0" algn="just">
              <a:spcBef>
                <a:spcPts val="0"/>
              </a:spcBef>
              <a:spcAft>
                <a:spcPts val="0"/>
              </a:spcAft>
              <a:buSzPts val="1100"/>
              <a:buFont typeface="Times New Roman"/>
              <a:buChar char="●"/>
            </a:pPr>
            <a:r>
              <a:rPr lang="en" sz="1100">
                <a:latin typeface="Times New Roman"/>
                <a:ea typeface="Times New Roman"/>
                <a:cs typeface="Times New Roman"/>
                <a:sym typeface="Times New Roman"/>
              </a:rPr>
              <a:t>Since, we have to predict multiple products for a given order, this might look like a multilabel classification task. There are 49688 products, and total product recommendations could be anywhere from None to N. Therefore, we will restructure this problem into a binary classification problem</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To build a machine learning model, we need to extract additional features from orders data to understand user's purchase pattern and popularity of all the products.</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Product Level Features</a:t>
            </a:r>
            <a:endParaRPr sz="1100">
              <a:latin typeface="Times New Roman"/>
              <a:ea typeface="Times New Roman"/>
              <a:cs typeface="Times New Roman"/>
              <a:sym typeface="Times New Roman"/>
            </a:endParaRPr>
          </a:p>
          <a:p>
            <a:pPr indent="-298450" lvl="1" marL="9144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Aisle and Department Level Features</a:t>
            </a:r>
            <a:endParaRPr sz="1100">
              <a:latin typeface="Times New Roman"/>
              <a:ea typeface="Times New Roman"/>
              <a:cs typeface="Times New Roman"/>
              <a:sym typeface="Times New Roman"/>
            </a:endParaRPr>
          </a:p>
          <a:p>
            <a:pPr indent="-298450" lvl="1" marL="9144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User Level features</a:t>
            </a:r>
            <a:endParaRPr sz="1100">
              <a:latin typeface="Times New Roman"/>
              <a:ea typeface="Times New Roman"/>
              <a:cs typeface="Times New Roman"/>
              <a:sym typeface="Times New Roman"/>
            </a:endParaRPr>
          </a:p>
          <a:p>
            <a:pPr indent="-298450" lvl="1" marL="9144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User-product Level Features</a:t>
            </a:r>
            <a:endParaRPr sz="1100">
              <a:latin typeface="Times New Roman"/>
              <a:ea typeface="Times New Roman"/>
              <a:cs typeface="Times New Roman"/>
              <a:sym typeface="Times New Roman"/>
            </a:endParaRPr>
          </a:p>
          <a:p>
            <a:pPr indent="-298450" lvl="0" marL="457200" rtl="0" algn="just">
              <a:spcBef>
                <a:spcPts val="0"/>
              </a:spcBef>
              <a:spcAft>
                <a:spcPts val="0"/>
              </a:spcAft>
              <a:buSzPts val="1100"/>
              <a:buFont typeface="Times New Roman"/>
              <a:buChar char="●"/>
            </a:pPr>
            <a:r>
              <a:rPr lang="en" sz="1100">
                <a:latin typeface="Times New Roman"/>
                <a:ea typeface="Times New Roman"/>
                <a:cs typeface="Times New Roman"/>
                <a:sym typeface="Times New Roman"/>
              </a:rPr>
              <a:t>We shall follow below processes to achieve our goal of predicting a reorder in an efficient manner:-</a:t>
            </a:r>
            <a:endParaRPr sz="1100">
              <a:latin typeface="Times New Roman"/>
              <a:ea typeface="Times New Roman"/>
              <a:cs typeface="Times New Roman"/>
              <a:sym typeface="Times New Roman"/>
            </a:endParaRPr>
          </a:p>
          <a:p>
            <a:pPr indent="-298450" lvl="1" marL="914400" rtl="0" algn="just">
              <a:spcBef>
                <a:spcPts val="0"/>
              </a:spcBef>
              <a:spcAft>
                <a:spcPts val="0"/>
              </a:spcAft>
              <a:buSzPts val="1100"/>
              <a:buFont typeface="Times New Roman"/>
              <a:buChar char="○"/>
            </a:pPr>
            <a:r>
              <a:rPr lang="en" sz="1100">
                <a:latin typeface="Times New Roman"/>
                <a:ea typeface="Times New Roman"/>
                <a:cs typeface="Times New Roman"/>
                <a:sym typeface="Times New Roman"/>
              </a:rPr>
              <a:t>Data cleaning and pre-processing</a:t>
            </a:r>
            <a:endParaRPr sz="1100">
              <a:latin typeface="Times New Roman"/>
              <a:ea typeface="Times New Roman"/>
              <a:cs typeface="Times New Roman"/>
              <a:sym typeface="Times New Roman"/>
            </a:endParaRPr>
          </a:p>
          <a:p>
            <a:pPr indent="-298450" lvl="1" marL="914400" rtl="0" algn="just">
              <a:spcBef>
                <a:spcPts val="0"/>
              </a:spcBef>
              <a:spcAft>
                <a:spcPts val="0"/>
              </a:spcAft>
              <a:buSzPts val="1100"/>
              <a:buFont typeface="Times New Roman"/>
              <a:buChar char="○"/>
            </a:pPr>
            <a:r>
              <a:rPr lang="en" sz="1100">
                <a:latin typeface="Times New Roman"/>
                <a:ea typeface="Times New Roman"/>
                <a:cs typeface="Times New Roman"/>
                <a:sym typeface="Times New Roman"/>
              </a:rPr>
              <a:t>Exploratory Data Analysis</a:t>
            </a:r>
            <a:endParaRPr sz="1100">
              <a:latin typeface="Times New Roman"/>
              <a:ea typeface="Times New Roman"/>
              <a:cs typeface="Times New Roman"/>
              <a:sym typeface="Times New Roman"/>
            </a:endParaRPr>
          </a:p>
          <a:p>
            <a:pPr indent="-298450" lvl="1" marL="914400" rtl="0" algn="just">
              <a:spcBef>
                <a:spcPts val="0"/>
              </a:spcBef>
              <a:spcAft>
                <a:spcPts val="0"/>
              </a:spcAft>
              <a:buSzPts val="1100"/>
              <a:buFont typeface="Times New Roman"/>
              <a:buChar char="○"/>
            </a:pPr>
            <a:r>
              <a:rPr lang="en" sz="1100">
                <a:latin typeface="Times New Roman"/>
                <a:ea typeface="Times New Roman"/>
                <a:cs typeface="Times New Roman"/>
                <a:sym typeface="Times New Roman"/>
              </a:rPr>
              <a:t>Feature engineering</a:t>
            </a:r>
            <a:endParaRPr sz="1100">
              <a:latin typeface="Times New Roman"/>
              <a:ea typeface="Times New Roman"/>
              <a:cs typeface="Times New Roman"/>
              <a:sym typeface="Times New Roman"/>
            </a:endParaRPr>
          </a:p>
          <a:p>
            <a:pPr indent="-298450" lvl="1" marL="914400" rtl="0" algn="just">
              <a:spcBef>
                <a:spcPts val="0"/>
              </a:spcBef>
              <a:spcAft>
                <a:spcPts val="0"/>
              </a:spcAft>
              <a:buSzPts val="1100"/>
              <a:buFont typeface="Times New Roman"/>
              <a:buChar char="○"/>
            </a:pPr>
            <a:r>
              <a:rPr lang="en" sz="1100">
                <a:latin typeface="Times New Roman"/>
                <a:ea typeface="Times New Roman"/>
                <a:cs typeface="Times New Roman"/>
                <a:sym typeface="Times New Roman"/>
              </a:rPr>
              <a:t>ML algorithms</a:t>
            </a:r>
            <a:endParaRPr sz="1100">
              <a:latin typeface="Times New Roman"/>
              <a:ea typeface="Times New Roman"/>
              <a:cs typeface="Times New Roman"/>
              <a:sym typeface="Times New Roman"/>
            </a:endParaRPr>
          </a:p>
          <a:p>
            <a:pPr indent="0" lvl="0" marL="457200" rtl="0" algn="l">
              <a:spcBef>
                <a:spcPts val="0"/>
              </a:spcBef>
              <a:spcAft>
                <a:spcPts val="0"/>
              </a:spcAft>
              <a:buNone/>
            </a:pPr>
            <a:r>
              <a:t/>
            </a:r>
            <a:endParaRPr sz="900">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0"/>
              </a:spcAft>
              <a:buClr>
                <a:schemeClr val="dk1"/>
              </a:buClr>
              <a:buSzPct val="50000"/>
              <a:buFont typeface="Arial"/>
              <a:buNone/>
            </a:pPr>
            <a:r>
              <a:rPr b="1" lang="en" sz="2200">
                <a:latin typeface="Times New Roman"/>
                <a:ea typeface="Times New Roman"/>
                <a:cs typeface="Times New Roman"/>
                <a:sym typeface="Times New Roman"/>
              </a:rPr>
              <a:t>Data cleaning and Pre-processing</a:t>
            </a:r>
            <a:endParaRPr b="1" sz="2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73" name="Google Shape;173;p20"/>
          <p:cNvSpPr txBox="1"/>
          <p:nvPr>
            <p:ph idx="1" type="body"/>
          </p:nvPr>
        </p:nvSpPr>
        <p:spPr>
          <a:xfrm>
            <a:off x="819150" y="1653700"/>
            <a:ext cx="7505700" cy="2784900"/>
          </a:xfrm>
          <a:prstGeom prst="rect">
            <a:avLst/>
          </a:prstGeom>
        </p:spPr>
        <p:txBody>
          <a:bodyPr anchorCtr="0" anchor="t" bIns="91425" lIns="91425" spcFirstLastPara="1" rIns="91425" wrap="square" tIns="91425">
            <a:normAutofit/>
          </a:bodyPr>
          <a:lstStyle/>
          <a:p>
            <a:pPr indent="-298450" lvl="0" marL="457200" rtl="0" algn="just">
              <a:spcBef>
                <a:spcPts val="0"/>
              </a:spcBef>
              <a:spcAft>
                <a:spcPts val="0"/>
              </a:spcAft>
              <a:buSzPts val="1100"/>
              <a:buFont typeface="Times New Roman"/>
              <a:buChar char="●"/>
            </a:pPr>
            <a:r>
              <a:rPr lang="en" sz="1100">
                <a:latin typeface="Times New Roman"/>
                <a:ea typeface="Times New Roman"/>
                <a:cs typeface="Times New Roman"/>
                <a:sym typeface="Times New Roman"/>
              </a:rPr>
              <a:t>We shall scan and verify the data for below anomalies</a:t>
            </a:r>
            <a:endParaRPr sz="1100">
              <a:latin typeface="Times New Roman"/>
              <a:ea typeface="Times New Roman"/>
              <a:cs typeface="Times New Roman"/>
              <a:sym typeface="Times New Roman"/>
            </a:endParaRPr>
          </a:p>
          <a:p>
            <a:pPr indent="-298450" lvl="1" marL="914400" rtl="0" algn="just">
              <a:spcBef>
                <a:spcPts val="0"/>
              </a:spcBef>
              <a:spcAft>
                <a:spcPts val="0"/>
              </a:spcAft>
              <a:buSzPts val="1100"/>
              <a:buFont typeface="Times New Roman"/>
              <a:buChar char="○"/>
            </a:pPr>
            <a:r>
              <a:rPr lang="en" sz="1100">
                <a:latin typeface="Times New Roman"/>
                <a:ea typeface="Times New Roman"/>
                <a:cs typeface="Times New Roman"/>
                <a:sym typeface="Times New Roman"/>
              </a:rPr>
              <a:t>Deduplication:</a:t>
            </a:r>
            <a:endParaRPr sz="1100">
              <a:latin typeface="Times New Roman"/>
              <a:ea typeface="Times New Roman"/>
              <a:cs typeface="Times New Roman"/>
              <a:sym typeface="Times New Roman"/>
            </a:endParaRPr>
          </a:p>
          <a:p>
            <a:pPr indent="-298450" lvl="2" marL="1371600" rtl="0" algn="just">
              <a:spcBef>
                <a:spcPts val="0"/>
              </a:spcBef>
              <a:spcAft>
                <a:spcPts val="0"/>
              </a:spcAft>
              <a:buSzPts val="1100"/>
              <a:buFont typeface="Times New Roman"/>
              <a:buChar char="■"/>
            </a:pPr>
            <a:r>
              <a:rPr lang="en" sz="1100">
                <a:latin typeface="Times New Roman"/>
                <a:ea typeface="Times New Roman"/>
                <a:cs typeface="Times New Roman"/>
                <a:sym typeface="Times New Roman"/>
              </a:rPr>
              <a:t>We shall load all the provided files of the dataset and look for duplicate values using the ‘duplicated()’ method. Post analyzing the files we found that no file has duplicate values.</a:t>
            </a:r>
            <a:endParaRPr sz="900">
              <a:latin typeface="Times New Roman"/>
              <a:ea typeface="Times New Roman"/>
              <a:cs typeface="Times New Roman"/>
              <a:sym typeface="Times New Roman"/>
            </a:endParaRPr>
          </a:p>
          <a:p>
            <a:pPr indent="0" lvl="0" marL="457200" rtl="0" algn="just">
              <a:spcBef>
                <a:spcPts val="1200"/>
              </a:spcBef>
              <a:spcAft>
                <a:spcPts val="0"/>
              </a:spcAft>
              <a:buNone/>
            </a:pPr>
            <a:r>
              <a:t/>
            </a:r>
            <a:endParaRPr sz="900">
              <a:latin typeface="Times New Roman"/>
              <a:ea typeface="Times New Roman"/>
              <a:cs typeface="Times New Roman"/>
              <a:sym typeface="Times New Roman"/>
            </a:endParaRPr>
          </a:p>
          <a:p>
            <a:pPr indent="0" lvl="0" marL="0" rtl="0" algn="just">
              <a:spcBef>
                <a:spcPts val="1200"/>
              </a:spcBef>
              <a:spcAft>
                <a:spcPts val="0"/>
              </a:spcAft>
              <a:buNone/>
            </a:pPr>
            <a:r>
              <a:t/>
            </a:r>
            <a:endParaRPr sz="900">
              <a:latin typeface="Times New Roman"/>
              <a:ea typeface="Times New Roman"/>
              <a:cs typeface="Times New Roman"/>
              <a:sym typeface="Times New Roman"/>
            </a:endParaRPr>
          </a:p>
          <a:p>
            <a:pPr indent="0" lvl="0" marL="0" rtl="0" algn="just">
              <a:spcBef>
                <a:spcPts val="1200"/>
              </a:spcBef>
              <a:spcAft>
                <a:spcPts val="0"/>
              </a:spcAft>
              <a:buNone/>
            </a:pPr>
            <a:r>
              <a:t/>
            </a:r>
            <a:endParaRPr sz="900">
              <a:latin typeface="Times New Roman"/>
              <a:ea typeface="Times New Roman"/>
              <a:cs typeface="Times New Roman"/>
              <a:sym typeface="Times New Roman"/>
            </a:endParaRPr>
          </a:p>
          <a:p>
            <a:pPr indent="0" lvl="0" marL="1371600" rtl="0" algn="just">
              <a:spcBef>
                <a:spcPts val="1200"/>
              </a:spcBef>
              <a:spcAft>
                <a:spcPts val="0"/>
              </a:spcAft>
              <a:buNone/>
            </a:pPr>
            <a:r>
              <a:t/>
            </a:r>
            <a:endParaRPr sz="900">
              <a:latin typeface="Times New Roman"/>
              <a:ea typeface="Times New Roman"/>
              <a:cs typeface="Times New Roman"/>
              <a:sym typeface="Times New Roman"/>
            </a:endParaRPr>
          </a:p>
        </p:txBody>
      </p:sp>
      <p:pic>
        <p:nvPicPr>
          <p:cNvPr id="174" name="Google Shape;174;p20"/>
          <p:cNvPicPr preferRelativeResize="0"/>
          <p:nvPr/>
        </p:nvPicPr>
        <p:blipFill>
          <a:blip r:embed="rId3">
            <a:alphaModFix/>
          </a:blip>
          <a:stretch>
            <a:fillRect/>
          </a:stretch>
        </p:blipFill>
        <p:spPr>
          <a:xfrm>
            <a:off x="1876000" y="2766097"/>
            <a:ext cx="4572001" cy="1307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None/>
            </a:pPr>
            <a:r>
              <a:rPr b="1" lang="en" sz="2000">
                <a:latin typeface="Times New Roman"/>
                <a:ea typeface="Times New Roman"/>
                <a:cs typeface="Times New Roman"/>
                <a:sym typeface="Times New Roman"/>
              </a:rPr>
              <a:t>Data cleaning and Pre-processing (Contd.)</a:t>
            </a:r>
            <a:endParaRPr sz="2000"/>
          </a:p>
        </p:txBody>
      </p:sp>
      <p:sp>
        <p:nvSpPr>
          <p:cNvPr id="180" name="Google Shape;180;p21"/>
          <p:cNvSpPr txBox="1"/>
          <p:nvPr>
            <p:ph idx="1" type="body"/>
          </p:nvPr>
        </p:nvSpPr>
        <p:spPr>
          <a:xfrm>
            <a:off x="819150" y="1507775"/>
            <a:ext cx="7505700" cy="2931000"/>
          </a:xfrm>
          <a:prstGeom prst="rect">
            <a:avLst/>
          </a:prstGeom>
        </p:spPr>
        <p:txBody>
          <a:bodyPr anchorCtr="0" anchor="t" bIns="91425" lIns="91425" spcFirstLastPara="1" rIns="91425" wrap="square" tIns="91425">
            <a:normAutofit/>
          </a:bodyPr>
          <a:lstStyle/>
          <a:p>
            <a:pPr indent="-304800" lvl="1" marL="914400" rtl="0" algn="just">
              <a:spcBef>
                <a:spcPts val="1200"/>
              </a:spcBef>
              <a:spcAft>
                <a:spcPts val="0"/>
              </a:spcAft>
              <a:buSzPts val="1200"/>
              <a:buFont typeface="Times New Roman"/>
              <a:buChar char="○"/>
            </a:pPr>
            <a:r>
              <a:rPr lang="en" sz="1200">
                <a:latin typeface="Times New Roman"/>
                <a:ea typeface="Times New Roman"/>
                <a:cs typeface="Times New Roman"/>
                <a:sym typeface="Times New Roman"/>
              </a:rPr>
              <a:t>Missing values</a:t>
            </a:r>
            <a:endParaRPr sz="1200">
              <a:latin typeface="Times New Roman"/>
              <a:ea typeface="Times New Roman"/>
              <a:cs typeface="Times New Roman"/>
              <a:sym typeface="Times New Roman"/>
            </a:endParaRPr>
          </a:p>
          <a:p>
            <a:pPr indent="-304800" lvl="2" marL="13716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We can see none of the files have any null values, except ‘orders.csv’ file. The column ‘days_since_prior_order’ has null values.</a:t>
            </a:r>
            <a:endParaRPr sz="1200">
              <a:latin typeface="Times New Roman"/>
              <a:ea typeface="Times New Roman"/>
              <a:cs typeface="Times New Roman"/>
              <a:sym typeface="Times New Roman"/>
            </a:endParaRPr>
          </a:p>
          <a:p>
            <a:pPr indent="-304800" lvl="2" marL="13716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Upon analyzing this data, we find out that there are total 206,209 null values in this column. This is the exact number of unique users in our dataset.</a:t>
            </a:r>
            <a:endParaRPr sz="1200">
              <a:latin typeface="Times New Roman"/>
              <a:ea typeface="Times New Roman"/>
              <a:cs typeface="Times New Roman"/>
              <a:sym typeface="Times New Roman"/>
            </a:endParaRPr>
          </a:p>
          <a:p>
            <a:pPr indent="-304800" lvl="2" marL="13716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Reason behind these null values is that for the first order of every user, value for days since prior order will be N/A.</a:t>
            </a:r>
            <a:endParaRPr sz="1200">
              <a:latin typeface="Times New Roman"/>
              <a:ea typeface="Times New Roman"/>
              <a:cs typeface="Times New Roman"/>
              <a:sym typeface="Times New Roman"/>
            </a:endParaRPr>
          </a:p>
          <a:p>
            <a:pPr indent="-304800" lvl="2" marL="13716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We shall replace these null values with 0 while preparing the dataset.</a:t>
            </a:r>
            <a:endParaRPr sz="1200"/>
          </a:p>
        </p:txBody>
      </p:sp>
      <p:pic>
        <p:nvPicPr>
          <p:cNvPr id="181" name="Google Shape;181;p21"/>
          <p:cNvPicPr preferRelativeResize="0"/>
          <p:nvPr/>
        </p:nvPicPr>
        <p:blipFill>
          <a:blip r:embed="rId3">
            <a:alphaModFix/>
          </a:blip>
          <a:stretch>
            <a:fillRect/>
          </a:stretch>
        </p:blipFill>
        <p:spPr>
          <a:xfrm>
            <a:off x="2577296" y="3525545"/>
            <a:ext cx="3459816" cy="572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